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7"/>
  </p:notesMasterIdLst>
  <p:sldIdLst>
    <p:sldId id="257" r:id="rId2"/>
    <p:sldId id="258" r:id="rId3"/>
    <p:sldId id="504" r:id="rId4"/>
    <p:sldId id="321" r:id="rId5"/>
    <p:sldId id="322" r:id="rId6"/>
    <p:sldId id="323" r:id="rId7"/>
    <p:sldId id="489" r:id="rId8"/>
    <p:sldId id="263" r:id="rId9"/>
    <p:sldId id="260" r:id="rId10"/>
    <p:sldId id="267" r:id="rId11"/>
    <p:sldId id="268" r:id="rId12"/>
    <p:sldId id="270" r:id="rId13"/>
    <p:sldId id="269" r:id="rId14"/>
    <p:sldId id="272" r:id="rId15"/>
    <p:sldId id="278" r:id="rId16"/>
    <p:sldId id="275" r:id="rId17"/>
    <p:sldId id="276" r:id="rId18"/>
    <p:sldId id="353" r:id="rId19"/>
    <p:sldId id="495" r:id="rId20"/>
    <p:sldId id="496" r:id="rId21"/>
    <p:sldId id="497" r:id="rId22"/>
    <p:sldId id="499" r:id="rId23"/>
    <p:sldId id="494" r:id="rId24"/>
    <p:sldId id="290" r:id="rId25"/>
    <p:sldId id="291" r:id="rId26"/>
    <p:sldId id="424" r:id="rId27"/>
    <p:sldId id="292" r:id="rId28"/>
    <p:sldId id="423" r:id="rId29"/>
    <p:sldId id="490" r:id="rId30"/>
    <p:sldId id="425" r:id="rId31"/>
    <p:sldId id="426" r:id="rId32"/>
    <p:sldId id="299" r:id="rId33"/>
    <p:sldId id="358" r:id="rId34"/>
    <p:sldId id="301" r:id="rId35"/>
    <p:sldId id="359" r:id="rId36"/>
    <p:sldId id="377" r:id="rId37"/>
    <p:sldId id="428" r:id="rId38"/>
    <p:sldId id="378" r:id="rId39"/>
    <p:sldId id="427" r:id="rId40"/>
    <p:sldId id="430" r:id="rId41"/>
    <p:sldId id="314" r:id="rId42"/>
    <p:sldId id="433" r:id="rId43"/>
    <p:sldId id="315" r:id="rId44"/>
    <p:sldId id="431" r:id="rId45"/>
    <p:sldId id="333" r:id="rId46"/>
    <p:sldId id="325" r:id="rId47"/>
    <p:sldId id="429" r:id="rId48"/>
    <p:sldId id="491" r:id="rId49"/>
    <p:sldId id="317" r:id="rId50"/>
    <p:sldId id="381" r:id="rId51"/>
    <p:sldId id="382" r:id="rId52"/>
    <p:sldId id="492" r:id="rId53"/>
    <p:sldId id="434" r:id="rId54"/>
    <p:sldId id="320" r:id="rId55"/>
    <p:sldId id="386" r:id="rId56"/>
    <p:sldId id="304" r:id="rId57"/>
    <p:sldId id="293" r:id="rId58"/>
    <p:sldId id="294" r:id="rId59"/>
    <p:sldId id="435" r:id="rId60"/>
    <p:sldId id="436" r:id="rId61"/>
    <p:sldId id="327" r:id="rId62"/>
    <p:sldId id="387" r:id="rId63"/>
    <p:sldId id="388" r:id="rId64"/>
    <p:sldId id="437" r:id="rId65"/>
    <p:sldId id="328" r:id="rId66"/>
    <p:sldId id="326" r:id="rId67"/>
    <p:sldId id="366" r:id="rId68"/>
    <p:sldId id="311" r:id="rId69"/>
    <p:sldId id="411" r:id="rId70"/>
    <p:sldId id="335" r:id="rId71"/>
    <p:sldId id="503" r:id="rId72"/>
    <p:sldId id="394" r:id="rId73"/>
    <p:sldId id="395" r:id="rId74"/>
    <p:sldId id="318" r:id="rId75"/>
    <p:sldId id="330" r:id="rId76"/>
    <p:sldId id="438" r:id="rId77"/>
    <p:sldId id="399" r:id="rId78"/>
    <p:sldId id="319" r:id="rId79"/>
    <p:sldId id="341" r:id="rId80"/>
    <p:sldId id="342" r:id="rId81"/>
    <p:sldId id="500" r:id="rId82"/>
    <p:sldId id="460" r:id="rId83"/>
    <p:sldId id="459" r:id="rId84"/>
    <p:sldId id="461" r:id="rId85"/>
    <p:sldId id="462" r:id="rId86"/>
    <p:sldId id="401" r:id="rId87"/>
    <p:sldId id="443" r:id="rId88"/>
    <p:sldId id="338" r:id="rId89"/>
    <p:sldId id="400" r:id="rId90"/>
    <p:sldId id="442" r:id="rId91"/>
    <p:sldId id="344" r:id="rId92"/>
    <p:sldId id="463" r:id="rId93"/>
    <p:sldId id="407" r:id="rId94"/>
    <p:sldId id="458" r:id="rId95"/>
    <p:sldId id="439" r:id="rId96"/>
    <p:sldId id="420" r:id="rId97"/>
    <p:sldId id="362" r:id="rId98"/>
    <p:sldId id="363" r:id="rId99"/>
    <p:sldId id="364" r:id="rId100"/>
    <p:sldId id="365" r:id="rId101"/>
    <p:sldId id="440" r:id="rId102"/>
    <p:sldId id="464" r:id="rId103"/>
    <p:sldId id="465" r:id="rId104"/>
    <p:sldId id="421" r:id="rId105"/>
    <p:sldId id="368" r:id="rId106"/>
    <p:sldId id="369" r:id="rId107"/>
    <p:sldId id="466" r:id="rId108"/>
    <p:sldId id="370" r:id="rId109"/>
    <p:sldId id="373" r:id="rId110"/>
    <p:sldId id="374" r:id="rId111"/>
    <p:sldId id="331" r:id="rId112"/>
    <p:sldId id="367" r:id="rId113"/>
    <p:sldId id="332" r:id="rId114"/>
    <p:sldId id="336" r:id="rId115"/>
    <p:sldId id="347" r:id="rId116"/>
    <p:sldId id="456" r:id="rId117"/>
    <p:sldId id="389" r:id="rId118"/>
    <p:sldId id="390" r:id="rId119"/>
    <p:sldId id="337" r:id="rId120"/>
    <p:sldId id="339" r:id="rId121"/>
    <p:sldId id="487" r:id="rId122"/>
    <p:sldId id="340" r:id="rId123"/>
    <p:sldId id="355" r:id="rId124"/>
    <p:sldId id="467" r:id="rId125"/>
    <p:sldId id="391" r:id="rId126"/>
    <p:sldId id="346" r:id="rId127"/>
    <p:sldId id="488" r:id="rId128"/>
    <p:sldId id="502" r:id="rId129"/>
    <p:sldId id="376" r:id="rId130"/>
    <p:sldId id="403" r:id="rId131"/>
    <p:sldId id="404" r:id="rId132"/>
    <p:sldId id="457" r:id="rId133"/>
    <p:sldId id="493" r:id="rId134"/>
    <p:sldId id="405" r:id="rId135"/>
    <p:sldId id="501" r:id="rId13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l-Heinz Ruder" initials="KR"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84" autoAdjust="0"/>
    <p:restoredTop sz="94660"/>
  </p:normalViewPr>
  <p:slideViewPr>
    <p:cSldViewPr snapToGrid="0">
      <p:cViewPr>
        <p:scale>
          <a:sx n="117" d="100"/>
          <a:sy n="117" d="100"/>
        </p:scale>
        <p:origin x="-132" y="-3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commentAuthors" Target="commentAuthor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7-08T15:02:16.563" idx="1">
    <p:pos x="818" y="2765"/>
    <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2FD0CA-A759-453B-B603-ACCEE714CACC}" type="datetimeFigureOut">
              <a:rPr lang="de-DE" smtClean="0"/>
              <a:t>25.11.2019</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D228C2-1AC4-4835-884D-554CF9EBD406}" type="slidenum">
              <a:rPr lang="de-DE" smtClean="0"/>
              <a:t>‹Nr.›</a:t>
            </a:fld>
            <a:endParaRPr lang="de-DE"/>
          </a:p>
        </p:txBody>
      </p:sp>
    </p:spTree>
    <p:extLst>
      <p:ext uri="{BB962C8B-B14F-4D97-AF65-F5344CB8AC3E}">
        <p14:creationId xmlns:p14="http://schemas.microsoft.com/office/powerpoint/2010/main" val="3324435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1314" name="Rectangle 13"/>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62846" algn="l"/>
                <a:tab pos="1525692" algn="l"/>
                <a:tab pos="2288537" algn="l"/>
                <a:tab pos="3051383" algn="l"/>
              </a:tabLst>
              <a:defRPr>
                <a:solidFill>
                  <a:schemeClr val="bg1"/>
                </a:solidFill>
                <a:latin typeface="Arial" charset="0"/>
                <a:ea typeface="Arial Unicode MS" pitchFamily="34" charset="-128"/>
                <a:cs typeface="Arial Unicode MS" pitchFamily="34" charset="-128"/>
              </a:defRPr>
            </a:lvl1pPr>
            <a:lvl2pPr marL="782921" indent="-301123" eaLnBrk="0" hangingPunct="0">
              <a:tabLst>
                <a:tab pos="762846" algn="l"/>
                <a:tab pos="1525692" algn="l"/>
                <a:tab pos="2288537" algn="l"/>
                <a:tab pos="3051383" algn="l"/>
              </a:tabLst>
              <a:defRPr>
                <a:solidFill>
                  <a:schemeClr val="bg1"/>
                </a:solidFill>
                <a:latin typeface="Arial" charset="0"/>
                <a:ea typeface="Arial Unicode MS" pitchFamily="34" charset="-128"/>
                <a:cs typeface="Arial Unicode MS" pitchFamily="34" charset="-128"/>
              </a:defRPr>
            </a:lvl2pPr>
            <a:lvl3pPr marL="1204493" indent="-240899" eaLnBrk="0" hangingPunct="0">
              <a:tabLst>
                <a:tab pos="762846" algn="l"/>
                <a:tab pos="1525692" algn="l"/>
                <a:tab pos="2288537" algn="l"/>
                <a:tab pos="3051383" algn="l"/>
              </a:tabLst>
              <a:defRPr>
                <a:solidFill>
                  <a:schemeClr val="bg1"/>
                </a:solidFill>
                <a:latin typeface="Arial" charset="0"/>
                <a:ea typeface="Arial Unicode MS" pitchFamily="34" charset="-128"/>
                <a:cs typeface="Arial Unicode MS" pitchFamily="34" charset="-128"/>
              </a:defRPr>
            </a:lvl3pPr>
            <a:lvl4pPr marL="1686291" indent="-240899" eaLnBrk="0" hangingPunct="0">
              <a:tabLst>
                <a:tab pos="762846" algn="l"/>
                <a:tab pos="1525692" algn="l"/>
                <a:tab pos="2288537" algn="l"/>
                <a:tab pos="3051383" algn="l"/>
              </a:tabLst>
              <a:defRPr>
                <a:solidFill>
                  <a:schemeClr val="bg1"/>
                </a:solidFill>
                <a:latin typeface="Arial" charset="0"/>
                <a:ea typeface="Arial Unicode MS" pitchFamily="34" charset="-128"/>
                <a:cs typeface="Arial Unicode MS" pitchFamily="34" charset="-128"/>
              </a:defRPr>
            </a:lvl4pPr>
            <a:lvl5pPr marL="2168088" indent="-240899" eaLnBrk="0" hangingPunct="0">
              <a:tabLst>
                <a:tab pos="762846" algn="l"/>
                <a:tab pos="1525692" algn="l"/>
                <a:tab pos="2288537" algn="l"/>
                <a:tab pos="3051383" algn="l"/>
              </a:tabLst>
              <a:defRPr>
                <a:solidFill>
                  <a:schemeClr val="bg1"/>
                </a:solidFill>
                <a:latin typeface="Arial" charset="0"/>
                <a:ea typeface="Arial Unicode MS" pitchFamily="34" charset="-128"/>
                <a:cs typeface="Arial Unicode MS" pitchFamily="34" charset="-128"/>
              </a:defRPr>
            </a:lvl5pPr>
            <a:lvl6pPr marL="2649885" indent="-240899" defTabSz="473433" eaLnBrk="0" fontAlgn="base" hangingPunct="0">
              <a:lnSpc>
                <a:spcPct val="62000"/>
              </a:lnSpc>
              <a:spcBef>
                <a:spcPct val="0"/>
              </a:spcBef>
              <a:spcAft>
                <a:spcPct val="0"/>
              </a:spcAft>
              <a:buClr>
                <a:srgbClr val="000000"/>
              </a:buClr>
              <a:buSzPct val="100000"/>
              <a:buFont typeface="Arial" charset="0"/>
              <a:tabLst>
                <a:tab pos="762846" algn="l"/>
                <a:tab pos="1525692" algn="l"/>
                <a:tab pos="2288537" algn="l"/>
                <a:tab pos="3051383" algn="l"/>
              </a:tabLst>
              <a:defRPr>
                <a:solidFill>
                  <a:schemeClr val="bg1"/>
                </a:solidFill>
                <a:latin typeface="Arial" charset="0"/>
                <a:ea typeface="Arial Unicode MS" pitchFamily="34" charset="-128"/>
                <a:cs typeface="Arial Unicode MS" pitchFamily="34" charset="-128"/>
              </a:defRPr>
            </a:lvl6pPr>
            <a:lvl7pPr marL="3131683" indent="-240899" defTabSz="473433" eaLnBrk="0" fontAlgn="base" hangingPunct="0">
              <a:lnSpc>
                <a:spcPct val="62000"/>
              </a:lnSpc>
              <a:spcBef>
                <a:spcPct val="0"/>
              </a:spcBef>
              <a:spcAft>
                <a:spcPct val="0"/>
              </a:spcAft>
              <a:buClr>
                <a:srgbClr val="000000"/>
              </a:buClr>
              <a:buSzPct val="100000"/>
              <a:buFont typeface="Arial" charset="0"/>
              <a:tabLst>
                <a:tab pos="762846" algn="l"/>
                <a:tab pos="1525692" algn="l"/>
                <a:tab pos="2288537" algn="l"/>
                <a:tab pos="3051383" algn="l"/>
              </a:tabLst>
              <a:defRPr>
                <a:solidFill>
                  <a:schemeClr val="bg1"/>
                </a:solidFill>
                <a:latin typeface="Arial" charset="0"/>
                <a:ea typeface="Arial Unicode MS" pitchFamily="34" charset="-128"/>
                <a:cs typeface="Arial Unicode MS" pitchFamily="34" charset="-128"/>
              </a:defRPr>
            </a:lvl7pPr>
            <a:lvl8pPr marL="3613480" indent="-240899" defTabSz="473433" eaLnBrk="0" fontAlgn="base" hangingPunct="0">
              <a:lnSpc>
                <a:spcPct val="62000"/>
              </a:lnSpc>
              <a:spcBef>
                <a:spcPct val="0"/>
              </a:spcBef>
              <a:spcAft>
                <a:spcPct val="0"/>
              </a:spcAft>
              <a:buClr>
                <a:srgbClr val="000000"/>
              </a:buClr>
              <a:buSzPct val="100000"/>
              <a:buFont typeface="Arial" charset="0"/>
              <a:tabLst>
                <a:tab pos="762846" algn="l"/>
                <a:tab pos="1525692" algn="l"/>
                <a:tab pos="2288537" algn="l"/>
                <a:tab pos="3051383" algn="l"/>
              </a:tabLst>
              <a:defRPr>
                <a:solidFill>
                  <a:schemeClr val="bg1"/>
                </a:solidFill>
                <a:latin typeface="Arial" charset="0"/>
                <a:ea typeface="Arial Unicode MS" pitchFamily="34" charset="-128"/>
                <a:cs typeface="Arial Unicode MS" pitchFamily="34" charset="-128"/>
              </a:defRPr>
            </a:lvl8pPr>
            <a:lvl9pPr marL="4095278" indent="-240899" defTabSz="473433" eaLnBrk="0" fontAlgn="base" hangingPunct="0">
              <a:lnSpc>
                <a:spcPct val="62000"/>
              </a:lnSpc>
              <a:spcBef>
                <a:spcPct val="0"/>
              </a:spcBef>
              <a:spcAft>
                <a:spcPct val="0"/>
              </a:spcAft>
              <a:buClr>
                <a:srgbClr val="000000"/>
              </a:buClr>
              <a:buSzPct val="100000"/>
              <a:buFont typeface="Arial" charset="0"/>
              <a:tabLst>
                <a:tab pos="762846" algn="l"/>
                <a:tab pos="1525692" algn="l"/>
                <a:tab pos="2288537" algn="l"/>
                <a:tab pos="3051383" algn="l"/>
              </a:tabLst>
              <a:defRPr>
                <a:solidFill>
                  <a:schemeClr val="bg1"/>
                </a:solidFill>
                <a:latin typeface="Arial" charset="0"/>
                <a:ea typeface="Arial Unicode MS" pitchFamily="34" charset="-128"/>
                <a:cs typeface="Arial Unicode MS" pitchFamily="34" charset="-128"/>
              </a:defRPr>
            </a:lvl9pPr>
          </a:lstStyle>
          <a:p>
            <a:pPr eaLnBrk="1" hangingPunct="1">
              <a:buFont typeface="Wingdings" pitchFamily="2" charset="2"/>
              <a:buNone/>
            </a:pPr>
            <a:fld id="{C7E3B280-ACF4-47EF-8534-5F36016C6477}" type="slidenum">
              <a:rPr lang="en-GB" altLang="de-DE" smtClean="0">
                <a:solidFill>
                  <a:srgbClr val="000000"/>
                </a:solidFill>
                <a:latin typeface="Times New Roman" pitchFamily="18" charset="0"/>
              </a:rPr>
              <a:pPr eaLnBrk="1" hangingPunct="1">
                <a:buFont typeface="Wingdings" pitchFamily="2" charset="2"/>
                <a:buNone/>
              </a:pPr>
              <a:t>77</a:t>
            </a:fld>
            <a:endParaRPr lang="en-GB" altLang="de-DE">
              <a:solidFill>
                <a:srgbClr val="000000"/>
              </a:solidFill>
              <a:latin typeface="Times New Roman" pitchFamily="18" charset="0"/>
            </a:endParaRPr>
          </a:p>
        </p:txBody>
      </p:sp>
      <p:sp>
        <p:nvSpPr>
          <p:cNvPr id="141315" name="Text Box 1"/>
          <p:cNvSpPr txBox="1">
            <a:spLocks noChangeArrowheads="1"/>
          </p:cNvSpPr>
          <p:nvPr/>
        </p:nvSpPr>
        <p:spPr bwMode="auto">
          <a:xfrm>
            <a:off x="912572" y="750493"/>
            <a:ext cx="5042399" cy="3750869"/>
          </a:xfrm>
          <a:prstGeom prst="rect">
            <a:avLst/>
          </a:prstGeom>
          <a:solidFill>
            <a:srgbClr val="FFFFFF"/>
          </a:solidFill>
          <a:ln w="9360">
            <a:solidFill>
              <a:srgbClr val="000000"/>
            </a:solidFill>
            <a:miter lim="800000"/>
            <a:headEnd/>
            <a:tailEnd/>
          </a:ln>
        </p:spPr>
        <p:txBody>
          <a:bodyPr wrap="none" lIns="96359" tIns="48180" rIns="96359" bIns="48180" anchor="ctr"/>
          <a:lstStyle>
            <a:lvl1pPr eaLnBrk="0" hangingPunct="0">
              <a:defRPr>
                <a:solidFill>
                  <a:schemeClr val="bg1"/>
                </a:solidFill>
                <a:latin typeface="Arial" charset="0"/>
                <a:ea typeface="Arial Unicode MS" pitchFamily="34" charset="-128"/>
                <a:cs typeface="Arial Unicode MS" pitchFamily="34" charset="-128"/>
              </a:defRPr>
            </a:lvl1pPr>
            <a:lvl2pPr marL="742950" indent="-285750" eaLnBrk="0" hangingPunct="0">
              <a:defRPr>
                <a:solidFill>
                  <a:schemeClr val="bg1"/>
                </a:solidFill>
                <a:latin typeface="Arial" charset="0"/>
                <a:ea typeface="Arial Unicode MS" pitchFamily="34" charset="-128"/>
                <a:cs typeface="Arial Unicode MS" pitchFamily="34" charset="-128"/>
              </a:defRPr>
            </a:lvl2pPr>
            <a:lvl3pPr marL="1143000" indent="-228600" eaLnBrk="0" hangingPunct="0">
              <a:defRPr>
                <a:solidFill>
                  <a:schemeClr val="bg1"/>
                </a:solidFill>
                <a:latin typeface="Arial" charset="0"/>
                <a:ea typeface="Arial Unicode MS" pitchFamily="34" charset="-128"/>
                <a:cs typeface="Arial Unicode MS" pitchFamily="34" charset="-128"/>
              </a:defRPr>
            </a:lvl3pPr>
            <a:lvl4pPr marL="1600200" indent="-228600" eaLnBrk="0" hangingPunct="0">
              <a:defRPr>
                <a:solidFill>
                  <a:schemeClr val="bg1"/>
                </a:solidFill>
                <a:latin typeface="Arial" charset="0"/>
                <a:ea typeface="Arial Unicode MS" pitchFamily="34" charset="-128"/>
                <a:cs typeface="Arial Unicode MS" pitchFamily="34" charset="-128"/>
              </a:defRPr>
            </a:lvl4pPr>
            <a:lvl5pPr marL="2057400" indent="-228600" eaLnBrk="0" hangingPunct="0">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defRPr>
                <a:solidFill>
                  <a:schemeClr val="bg1"/>
                </a:solidFill>
                <a:latin typeface="Arial" charset="0"/>
                <a:ea typeface="Arial Unicode MS" pitchFamily="34" charset="-128"/>
                <a:cs typeface="Arial Unicode MS" pitchFamily="34" charset="-128"/>
              </a:defRPr>
            </a:lvl9pPr>
          </a:lstStyle>
          <a:p>
            <a:pPr eaLnBrk="1" hangingPunct="1"/>
            <a:endParaRPr lang="de-DE" altLang="de-DE"/>
          </a:p>
        </p:txBody>
      </p:sp>
      <p:sp>
        <p:nvSpPr>
          <p:cNvPr id="141316" name="Rectangle 2"/>
          <p:cNvSpPr>
            <a:spLocks noGrp="1" noChangeArrowheads="1"/>
          </p:cNvSpPr>
          <p:nvPr>
            <p:ph type="body"/>
          </p:nvPr>
        </p:nvSpPr>
        <p:spPr>
          <a:xfrm>
            <a:off x="686434" y="4749406"/>
            <a:ext cx="5485051" cy="449817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de-DE" altLang="de-DE">
              <a:latin typeface="Times New Roman" pitchFamily="18" charset="0"/>
            </a:endParaRPr>
          </a:p>
        </p:txBody>
      </p:sp>
    </p:spTree>
    <p:extLst>
      <p:ext uri="{BB962C8B-B14F-4D97-AF65-F5344CB8AC3E}">
        <p14:creationId xmlns:p14="http://schemas.microsoft.com/office/powerpoint/2010/main" val="1100828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2338" name="Rectangle 13"/>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62846" algn="l"/>
                <a:tab pos="1525692" algn="l"/>
                <a:tab pos="2288537" algn="l"/>
                <a:tab pos="3051383" algn="l"/>
              </a:tabLst>
              <a:defRPr>
                <a:solidFill>
                  <a:schemeClr val="bg1"/>
                </a:solidFill>
                <a:latin typeface="Arial" charset="0"/>
                <a:ea typeface="Arial Unicode MS" pitchFamily="34" charset="-128"/>
                <a:cs typeface="Arial Unicode MS" pitchFamily="34" charset="-128"/>
              </a:defRPr>
            </a:lvl1pPr>
            <a:lvl2pPr marL="782921" indent="-301123" eaLnBrk="0" hangingPunct="0">
              <a:tabLst>
                <a:tab pos="762846" algn="l"/>
                <a:tab pos="1525692" algn="l"/>
                <a:tab pos="2288537" algn="l"/>
                <a:tab pos="3051383" algn="l"/>
              </a:tabLst>
              <a:defRPr>
                <a:solidFill>
                  <a:schemeClr val="bg1"/>
                </a:solidFill>
                <a:latin typeface="Arial" charset="0"/>
                <a:ea typeface="Arial Unicode MS" pitchFamily="34" charset="-128"/>
                <a:cs typeface="Arial Unicode MS" pitchFamily="34" charset="-128"/>
              </a:defRPr>
            </a:lvl2pPr>
            <a:lvl3pPr marL="1204493" indent="-240899" eaLnBrk="0" hangingPunct="0">
              <a:tabLst>
                <a:tab pos="762846" algn="l"/>
                <a:tab pos="1525692" algn="l"/>
                <a:tab pos="2288537" algn="l"/>
                <a:tab pos="3051383" algn="l"/>
              </a:tabLst>
              <a:defRPr>
                <a:solidFill>
                  <a:schemeClr val="bg1"/>
                </a:solidFill>
                <a:latin typeface="Arial" charset="0"/>
                <a:ea typeface="Arial Unicode MS" pitchFamily="34" charset="-128"/>
                <a:cs typeface="Arial Unicode MS" pitchFamily="34" charset="-128"/>
              </a:defRPr>
            </a:lvl3pPr>
            <a:lvl4pPr marL="1686291" indent="-240899" eaLnBrk="0" hangingPunct="0">
              <a:tabLst>
                <a:tab pos="762846" algn="l"/>
                <a:tab pos="1525692" algn="l"/>
                <a:tab pos="2288537" algn="l"/>
                <a:tab pos="3051383" algn="l"/>
              </a:tabLst>
              <a:defRPr>
                <a:solidFill>
                  <a:schemeClr val="bg1"/>
                </a:solidFill>
                <a:latin typeface="Arial" charset="0"/>
                <a:ea typeface="Arial Unicode MS" pitchFamily="34" charset="-128"/>
                <a:cs typeface="Arial Unicode MS" pitchFamily="34" charset="-128"/>
              </a:defRPr>
            </a:lvl4pPr>
            <a:lvl5pPr marL="2168088" indent="-240899" eaLnBrk="0" hangingPunct="0">
              <a:tabLst>
                <a:tab pos="762846" algn="l"/>
                <a:tab pos="1525692" algn="l"/>
                <a:tab pos="2288537" algn="l"/>
                <a:tab pos="3051383" algn="l"/>
              </a:tabLst>
              <a:defRPr>
                <a:solidFill>
                  <a:schemeClr val="bg1"/>
                </a:solidFill>
                <a:latin typeface="Arial" charset="0"/>
                <a:ea typeface="Arial Unicode MS" pitchFamily="34" charset="-128"/>
                <a:cs typeface="Arial Unicode MS" pitchFamily="34" charset="-128"/>
              </a:defRPr>
            </a:lvl5pPr>
            <a:lvl6pPr marL="2649885" indent="-240899" defTabSz="473433" eaLnBrk="0" fontAlgn="base" hangingPunct="0">
              <a:lnSpc>
                <a:spcPct val="62000"/>
              </a:lnSpc>
              <a:spcBef>
                <a:spcPct val="0"/>
              </a:spcBef>
              <a:spcAft>
                <a:spcPct val="0"/>
              </a:spcAft>
              <a:buClr>
                <a:srgbClr val="000000"/>
              </a:buClr>
              <a:buSzPct val="100000"/>
              <a:buFont typeface="Arial" charset="0"/>
              <a:tabLst>
                <a:tab pos="762846" algn="l"/>
                <a:tab pos="1525692" algn="l"/>
                <a:tab pos="2288537" algn="l"/>
                <a:tab pos="3051383" algn="l"/>
              </a:tabLst>
              <a:defRPr>
                <a:solidFill>
                  <a:schemeClr val="bg1"/>
                </a:solidFill>
                <a:latin typeface="Arial" charset="0"/>
                <a:ea typeface="Arial Unicode MS" pitchFamily="34" charset="-128"/>
                <a:cs typeface="Arial Unicode MS" pitchFamily="34" charset="-128"/>
              </a:defRPr>
            </a:lvl6pPr>
            <a:lvl7pPr marL="3131683" indent="-240899" defTabSz="473433" eaLnBrk="0" fontAlgn="base" hangingPunct="0">
              <a:lnSpc>
                <a:spcPct val="62000"/>
              </a:lnSpc>
              <a:spcBef>
                <a:spcPct val="0"/>
              </a:spcBef>
              <a:spcAft>
                <a:spcPct val="0"/>
              </a:spcAft>
              <a:buClr>
                <a:srgbClr val="000000"/>
              </a:buClr>
              <a:buSzPct val="100000"/>
              <a:buFont typeface="Arial" charset="0"/>
              <a:tabLst>
                <a:tab pos="762846" algn="l"/>
                <a:tab pos="1525692" algn="l"/>
                <a:tab pos="2288537" algn="l"/>
                <a:tab pos="3051383" algn="l"/>
              </a:tabLst>
              <a:defRPr>
                <a:solidFill>
                  <a:schemeClr val="bg1"/>
                </a:solidFill>
                <a:latin typeface="Arial" charset="0"/>
                <a:ea typeface="Arial Unicode MS" pitchFamily="34" charset="-128"/>
                <a:cs typeface="Arial Unicode MS" pitchFamily="34" charset="-128"/>
              </a:defRPr>
            </a:lvl7pPr>
            <a:lvl8pPr marL="3613480" indent="-240899" defTabSz="473433" eaLnBrk="0" fontAlgn="base" hangingPunct="0">
              <a:lnSpc>
                <a:spcPct val="62000"/>
              </a:lnSpc>
              <a:spcBef>
                <a:spcPct val="0"/>
              </a:spcBef>
              <a:spcAft>
                <a:spcPct val="0"/>
              </a:spcAft>
              <a:buClr>
                <a:srgbClr val="000000"/>
              </a:buClr>
              <a:buSzPct val="100000"/>
              <a:buFont typeface="Arial" charset="0"/>
              <a:tabLst>
                <a:tab pos="762846" algn="l"/>
                <a:tab pos="1525692" algn="l"/>
                <a:tab pos="2288537" algn="l"/>
                <a:tab pos="3051383" algn="l"/>
              </a:tabLst>
              <a:defRPr>
                <a:solidFill>
                  <a:schemeClr val="bg1"/>
                </a:solidFill>
                <a:latin typeface="Arial" charset="0"/>
                <a:ea typeface="Arial Unicode MS" pitchFamily="34" charset="-128"/>
                <a:cs typeface="Arial Unicode MS" pitchFamily="34" charset="-128"/>
              </a:defRPr>
            </a:lvl8pPr>
            <a:lvl9pPr marL="4095278" indent="-240899" defTabSz="473433" eaLnBrk="0" fontAlgn="base" hangingPunct="0">
              <a:lnSpc>
                <a:spcPct val="62000"/>
              </a:lnSpc>
              <a:spcBef>
                <a:spcPct val="0"/>
              </a:spcBef>
              <a:spcAft>
                <a:spcPct val="0"/>
              </a:spcAft>
              <a:buClr>
                <a:srgbClr val="000000"/>
              </a:buClr>
              <a:buSzPct val="100000"/>
              <a:buFont typeface="Arial" charset="0"/>
              <a:tabLst>
                <a:tab pos="762846" algn="l"/>
                <a:tab pos="1525692" algn="l"/>
                <a:tab pos="2288537" algn="l"/>
                <a:tab pos="3051383" algn="l"/>
              </a:tabLst>
              <a:defRPr>
                <a:solidFill>
                  <a:schemeClr val="bg1"/>
                </a:solidFill>
                <a:latin typeface="Arial" charset="0"/>
                <a:ea typeface="Arial Unicode MS" pitchFamily="34" charset="-128"/>
                <a:cs typeface="Arial Unicode MS" pitchFamily="34" charset="-128"/>
              </a:defRPr>
            </a:lvl9pPr>
          </a:lstStyle>
          <a:p>
            <a:pPr eaLnBrk="1" hangingPunct="1">
              <a:buFont typeface="Wingdings" pitchFamily="2" charset="2"/>
              <a:buNone/>
            </a:pPr>
            <a:fld id="{8189DC7B-7585-4AFC-9816-326BE796EF22}" type="slidenum">
              <a:rPr lang="en-GB" altLang="de-DE" smtClean="0">
                <a:solidFill>
                  <a:srgbClr val="000000"/>
                </a:solidFill>
                <a:latin typeface="Times New Roman" pitchFamily="18" charset="0"/>
              </a:rPr>
              <a:pPr eaLnBrk="1" hangingPunct="1">
                <a:buFont typeface="Wingdings" pitchFamily="2" charset="2"/>
                <a:buNone/>
              </a:pPr>
              <a:t>79</a:t>
            </a:fld>
            <a:endParaRPr lang="en-GB" altLang="de-DE">
              <a:solidFill>
                <a:srgbClr val="000000"/>
              </a:solidFill>
              <a:latin typeface="Times New Roman" pitchFamily="18" charset="0"/>
            </a:endParaRPr>
          </a:p>
        </p:txBody>
      </p:sp>
      <p:sp>
        <p:nvSpPr>
          <p:cNvPr id="142339" name="Text Box 1"/>
          <p:cNvSpPr txBox="1">
            <a:spLocks noChangeArrowheads="1"/>
          </p:cNvSpPr>
          <p:nvPr/>
        </p:nvSpPr>
        <p:spPr bwMode="auto">
          <a:xfrm>
            <a:off x="912572" y="750493"/>
            <a:ext cx="5042399" cy="3750869"/>
          </a:xfrm>
          <a:prstGeom prst="rect">
            <a:avLst/>
          </a:prstGeom>
          <a:solidFill>
            <a:srgbClr val="FFFFFF"/>
          </a:solidFill>
          <a:ln w="9360">
            <a:solidFill>
              <a:srgbClr val="000000"/>
            </a:solidFill>
            <a:miter lim="800000"/>
            <a:headEnd/>
            <a:tailEnd/>
          </a:ln>
        </p:spPr>
        <p:txBody>
          <a:bodyPr wrap="none" lIns="96359" tIns="48180" rIns="96359" bIns="48180" anchor="ctr"/>
          <a:lstStyle>
            <a:lvl1pPr eaLnBrk="0" hangingPunct="0">
              <a:defRPr>
                <a:solidFill>
                  <a:schemeClr val="bg1"/>
                </a:solidFill>
                <a:latin typeface="Arial" charset="0"/>
                <a:ea typeface="Arial Unicode MS" pitchFamily="34" charset="-128"/>
                <a:cs typeface="Arial Unicode MS" pitchFamily="34" charset="-128"/>
              </a:defRPr>
            </a:lvl1pPr>
            <a:lvl2pPr marL="742950" indent="-285750" eaLnBrk="0" hangingPunct="0">
              <a:defRPr>
                <a:solidFill>
                  <a:schemeClr val="bg1"/>
                </a:solidFill>
                <a:latin typeface="Arial" charset="0"/>
                <a:ea typeface="Arial Unicode MS" pitchFamily="34" charset="-128"/>
                <a:cs typeface="Arial Unicode MS" pitchFamily="34" charset="-128"/>
              </a:defRPr>
            </a:lvl2pPr>
            <a:lvl3pPr marL="1143000" indent="-228600" eaLnBrk="0" hangingPunct="0">
              <a:defRPr>
                <a:solidFill>
                  <a:schemeClr val="bg1"/>
                </a:solidFill>
                <a:latin typeface="Arial" charset="0"/>
                <a:ea typeface="Arial Unicode MS" pitchFamily="34" charset="-128"/>
                <a:cs typeface="Arial Unicode MS" pitchFamily="34" charset="-128"/>
              </a:defRPr>
            </a:lvl3pPr>
            <a:lvl4pPr marL="1600200" indent="-228600" eaLnBrk="0" hangingPunct="0">
              <a:defRPr>
                <a:solidFill>
                  <a:schemeClr val="bg1"/>
                </a:solidFill>
                <a:latin typeface="Arial" charset="0"/>
                <a:ea typeface="Arial Unicode MS" pitchFamily="34" charset="-128"/>
                <a:cs typeface="Arial Unicode MS" pitchFamily="34" charset="-128"/>
              </a:defRPr>
            </a:lvl4pPr>
            <a:lvl5pPr marL="2057400" indent="-228600" eaLnBrk="0" hangingPunct="0">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defRPr>
                <a:solidFill>
                  <a:schemeClr val="bg1"/>
                </a:solidFill>
                <a:latin typeface="Arial" charset="0"/>
                <a:ea typeface="Arial Unicode MS" pitchFamily="34" charset="-128"/>
                <a:cs typeface="Arial Unicode MS" pitchFamily="34" charset="-128"/>
              </a:defRPr>
            </a:lvl9pPr>
          </a:lstStyle>
          <a:p>
            <a:pPr eaLnBrk="1" hangingPunct="1"/>
            <a:endParaRPr lang="de-DE" altLang="de-DE"/>
          </a:p>
        </p:txBody>
      </p:sp>
      <p:sp>
        <p:nvSpPr>
          <p:cNvPr id="142340" name="Rectangle 2"/>
          <p:cNvSpPr>
            <a:spLocks noGrp="1" noChangeArrowheads="1"/>
          </p:cNvSpPr>
          <p:nvPr>
            <p:ph type="body"/>
          </p:nvPr>
        </p:nvSpPr>
        <p:spPr>
          <a:xfrm>
            <a:off x="686434" y="4749406"/>
            <a:ext cx="5485051" cy="449817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de-DE" altLang="de-DE">
              <a:latin typeface="Times New Roman" pitchFamily="18" charset="0"/>
            </a:endParaRPr>
          </a:p>
        </p:txBody>
      </p:sp>
    </p:spTree>
    <p:extLst>
      <p:ext uri="{BB962C8B-B14F-4D97-AF65-F5344CB8AC3E}">
        <p14:creationId xmlns:p14="http://schemas.microsoft.com/office/powerpoint/2010/main" val="478046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62" name="Rectangle 13"/>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62846" algn="l"/>
                <a:tab pos="1525692" algn="l"/>
                <a:tab pos="2288537" algn="l"/>
                <a:tab pos="3051383" algn="l"/>
              </a:tabLst>
              <a:defRPr>
                <a:solidFill>
                  <a:schemeClr val="bg1"/>
                </a:solidFill>
                <a:latin typeface="Arial" charset="0"/>
                <a:ea typeface="Arial Unicode MS" pitchFamily="34" charset="-128"/>
                <a:cs typeface="Arial Unicode MS" pitchFamily="34" charset="-128"/>
              </a:defRPr>
            </a:lvl1pPr>
            <a:lvl2pPr marL="782921" indent="-301123" eaLnBrk="0" hangingPunct="0">
              <a:tabLst>
                <a:tab pos="762846" algn="l"/>
                <a:tab pos="1525692" algn="l"/>
                <a:tab pos="2288537" algn="l"/>
                <a:tab pos="3051383" algn="l"/>
              </a:tabLst>
              <a:defRPr>
                <a:solidFill>
                  <a:schemeClr val="bg1"/>
                </a:solidFill>
                <a:latin typeface="Arial" charset="0"/>
                <a:ea typeface="Arial Unicode MS" pitchFamily="34" charset="-128"/>
                <a:cs typeface="Arial Unicode MS" pitchFamily="34" charset="-128"/>
              </a:defRPr>
            </a:lvl2pPr>
            <a:lvl3pPr marL="1204493" indent="-240899" eaLnBrk="0" hangingPunct="0">
              <a:tabLst>
                <a:tab pos="762846" algn="l"/>
                <a:tab pos="1525692" algn="l"/>
                <a:tab pos="2288537" algn="l"/>
                <a:tab pos="3051383" algn="l"/>
              </a:tabLst>
              <a:defRPr>
                <a:solidFill>
                  <a:schemeClr val="bg1"/>
                </a:solidFill>
                <a:latin typeface="Arial" charset="0"/>
                <a:ea typeface="Arial Unicode MS" pitchFamily="34" charset="-128"/>
                <a:cs typeface="Arial Unicode MS" pitchFamily="34" charset="-128"/>
              </a:defRPr>
            </a:lvl3pPr>
            <a:lvl4pPr marL="1686291" indent="-240899" eaLnBrk="0" hangingPunct="0">
              <a:tabLst>
                <a:tab pos="762846" algn="l"/>
                <a:tab pos="1525692" algn="l"/>
                <a:tab pos="2288537" algn="l"/>
                <a:tab pos="3051383" algn="l"/>
              </a:tabLst>
              <a:defRPr>
                <a:solidFill>
                  <a:schemeClr val="bg1"/>
                </a:solidFill>
                <a:latin typeface="Arial" charset="0"/>
                <a:ea typeface="Arial Unicode MS" pitchFamily="34" charset="-128"/>
                <a:cs typeface="Arial Unicode MS" pitchFamily="34" charset="-128"/>
              </a:defRPr>
            </a:lvl4pPr>
            <a:lvl5pPr marL="2168088" indent="-240899" eaLnBrk="0" hangingPunct="0">
              <a:tabLst>
                <a:tab pos="762846" algn="l"/>
                <a:tab pos="1525692" algn="l"/>
                <a:tab pos="2288537" algn="l"/>
                <a:tab pos="3051383" algn="l"/>
              </a:tabLst>
              <a:defRPr>
                <a:solidFill>
                  <a:schemeClr val="bg1"/>
                </a:solidFill>
                <a:latin typeface="Arial" charset="0"/>
                <a:ea typeface="Arial Unicode MS" pitchFamily="34" charset="-128"/>
                <a:cs typeface="Arial Unicode MS" pitchFamily="34" charset="-128"/>
              </a:defRPr>
            </a:lvl5pPr>
            <a:lvl6pPr marL="2649885" indent="-240899" defTabSz="473433" eaLnBrk="0" fontAlgn="base" hangingPunct="0">
              <a:lnSpc>
                <a:spcPct val="62000"/>
              </a:lnSpc>
              <a:spcBef>
                <a:spcPct val="0"/>
              </a:spcBef>
              <a:spcAft>
                <a:spcPct val="0"/>
              </a:spcAft>
              <a:buClr>
                <a:srgbClr val="000000"/>
              </a:buClr>
              <a:buSzPct val="100000"/>
              <a:buFont typeface="Arial" charset="0"/>
              <a:tabLst>
                <a:tab pos="762846" algn="l"/>
                <a:tab pos="1525692" algn="l"/>
                <a:tab pos="2288537" algn="l"/>
                <a:tab pos="3051383" algn="l"/>
              </a:tabLst>
              <a:defRPr>
                <a:solidFill>
                  <a:schemeClr val="bg1"/>
                </a:solidFill>
                <a:latin typeface="Arial" charset="0"/>
                <a:ea typeface="Arial Unicode MS" pitchFamily="34" charset="-128"/>
                <a:cs typeface="Arial Unicode MS" pitchFamily="34" charset="-128"/>
              </a:defRPr>
            </a:lvl6pPr>
            <a:lvl7pPr marL="3131683" indent="-240899" defTabSz="473433" eaLnBrk="0" fontAlgn="base" hangingPunct="0">
              <a:lnSpc>
                <a:spcPct val="62000"/>
              </a:lnSpc>
              <a:spcBef>
                <a:spcPct val="0"/>
              </a:spcBef>
              <a:spcAft>
                <a:spcPct val="0"/>
              </a:spcAft>
              <a:buClr>
                <a:srgbClr val="000000"/>
              </a:buClr>
              <a:buSzPct val="100000"/>
              <a:buFont typeface="Arial" charset="0"/>
              <a:tabLst>
                <a:tab pos="762846" algn="l"/>
                <a:tab pos="1525692" algn="l"/>
                <a:tab pos="2288537" algn="l"/>
                <a:tab pos="3051383" algn="l"/>
              </a:tabLst>
              <a:defRPr>
                <a:solidFill>
                  <a:schemeClr val="bg1"/>
                </a:solidFill>
                <a:latin typeface="Arial" charset="0"/>
                <a:ea typeface="Arial Unicode MS" pitchFamily="34" charset="-128"/>
                <a:cs typeface="Arial Unicode MS" pitchFamily="34" charset="-128"/>
              </a:defRPr>
            </a:lvl7pPr>
            <a:lvl8pPr marL="3613480" indent="-240899" defTabSz="473433" eaLnBrk="0" fontAlgn="base" hangingPunct="0">
              <a:lnSpc>
                <a:spcPct val="62000"/>
              </a:lnSpc>
              <a:spcBef>
                <a:spcPct val="0"/>
              </a:spcBef>
              <a:spcAft>
                <a:spcPct val="0"/>
              </a:spcAft>
              <a:buClr>
                <a:srgbClr val="000000"/>
              </a:buClr>
              <a:buSzPct val="100000"/>
              <a:buFont typeface="Arial" charset="0"/>
              <a:tabLst>
                <a:tab pos="762846" algn="l"/>
                <a:tab pos="1525692" algn="l"/>
                <a:tab pos="2288537" algn="l"/>
                <a:tab pos="3051383" algn="l"/>
              </a:tabLst>
              <a:defRPr>
                <a:solidFill>
                  <a:schemeClr val="bg1"/>
                </a:solidFill>
                <a:latin typeface="Arial" charset="0"/>
                <a:ea typeface="Arial Unicode MS" pitchFamily="34" charset="-128"/>
                <a:cs typeface="Arial Unicode MS" pitchFamily="34" charset="-128"/>
              </a:defRPr>
            </a:lvl8pPr>
            <a:lvl9pPr marL="4095278" indent="-240899" defTabSz="473433" eaLnBrk="0" fontAlgn="base" hangingPunct="0">
              <a:lnSpc>
                <a:spcPct val="62000"/>
              </a:lnSpc>
              <a:spcBef>
                <a:spcPct val="0"/>
              </a:spcBef>
              <a:spcAft>
                <a:spcPct val="0"/>
              </a:spcAft>
              <a:buClr>
                <a:srgbClr val="000000"/>
              </a:buClr>
              <a:buSzPct val="100000"/>
              <a:buFont typeface="Arial" charset="0"/>
              <a:tabLst>
                <a:tab pos="762846" algn="l"/>
                <a:tab pos="1525692" algn="l"/>
                <a:tab pos="2288537" algn="l"/>
                <a:tab pos="3051383" algn="l"/>
              </a:tabLst>
              <a:defRPr>
                <a:solidFill>
                  <a:schemeClr val="bg1"/>
                </a:solidFill>
                <a:latin typeface="Arial" charset="0"/>
                <a:ea typeface="Arial Unicode MS" pitchFamily="34" charset="-128"/>
                <a:cs typeface="Arial Unicode MS" pitchFamily="34" charset="-128"/>
              </a:defRPr>
            </a:lvl9pPr>
          </a:lstStyle>
          <a:p>
            <a:pPr eaLnBrk="1" hangingPunct="1">
              <a:buFont typeface="Wingdings" pitchFamily="2" charset="2"/>
              <a:buNone/>
            </a:pPr>
            <a:fld id="{44517E93-4EEC-42D1-A41C-86342219744D}" type="slidenum">
              <a:rPr lang="en-GB" altLang="de-DE" smtClean="0">
                <a:solidFill>
                  <a:srgbClr val="000000"/>
                </a:solidFill>
                <a:latin typeface="Times New Roman" pitchFamily="18" charset="0"/>
              </a:rPr>
              <a:pPr eaLnBrk="1" hangingPunct="1">
                <a:buFont typeface="Wingdings" pitchFamily="2" charset="2"/>
                <a:buNone/>
              </a:pPr>
              <a:t>80</a:t>
            </a:fld>
            <a:endParaRPr lang="en-GB" altLang="de-DE">
              <a:solidFill>
                <a:srgbClr val="000000"/>
              </a:solidFill>
              <a:latin typeface="Times New Roman" pitchFamily="18" charset="0"/>
            </a:endParaRPr>
          </a:p>
        </p:txBody>
      </p:sp>
      <p:sp>
        <p:nvSpPr>
          <p:cNvPr id="143363" name="Text Box 1"/>
          <p:cNvSpPr txBox="1">
            <a:spLocks noChangeArrowheads="1"/>
          </p:cNvSpPr>
          <p:nvPr/>
        </p:nvSpPr>
        <p:spPr bwMode="auto">
          <a:xfrm>
            <a:off x="912572" y="750493"/>
            <a:ext cx="5042399" cy="3750869"/>
          </a:xfrm>
          <a:prstGeom prst="rect">
            <a:avLst/>
          </a:prstGeom>
          <a:solidFill>
            <a:srgbClr val="FFFFFF"/>
          </a:solidFill>
          <a:ln w="9360">
            <a:solidFill>
              <a:srgbClr val="000000"/>
            </a:solidFill>
            <a:miter lim="800000"/>
            <a:headEnd/>
            <a:tailEnd/>
          </a:ln>
        </p:spPr>
        <p:txBody>
          <a:bodyPr wrap="none" lIns="96359" tIns="48180" rIns="96359" bIns="48180" anchor="ctr"/>
          <a:lstStyle>
            <a:lvl1pPr eaLnBrk="0" hangingPunct="0">
              <a:defRPr>
                <a:solidFill>
                  <a:schemeClr val="bg1"/>
                </a:solidFill>
                <a:latin typeface="Arial" charset="0"/>
                <a:ea typeface="Arial Unicode MS" pitchFamily="34" charset="-128"/>
                <a:cs typeface="Arial Unicode MS" pitchFamily="34" charset="-128"/>
              </a:defRPr>
            </a:lvl1pPr>
            <a:lvl2pPr marL="742950" indent="-285750" eaLnBrk="0" hangingPunct="0">
              <a:defRPr>
                <a:solidFill>
                  <a:schemeClr val="bg1"/>
                </a:solidFill>
                <a:latin typeface="Arial" charset="0"/>
                <a:ea typeface="Arial Unicode MS" pitchFamily="34" charset="-128"/>
                <a:cs typeface="Arial Unicode MS" pitchFamily="34" charset="-128"/>
              </a:defRPr>
            </a:lvl2pPr>
            <a:lvl3pPr marL="1143000" indent="-228600" eaLnBrk="0" hangingPunct="0">
              <a:defRPr>
                <a:solidFill>
                  <a:schemeClr val="bg1"/>
                </a:solidFill>
                <a:latin typeface="Arial" charset="0"/>
                <a:ea typeface="Arial Unicode MS" pitchFamily="34" charset="-128"/>
                <a:cs typeface="Arial Unicode MS" pitchFamily="34" charset="-128"/>
              </a:defRPr>
            </a:lvl3pPr>
            <a:lvl4pPr marL="1600200" indent="-228600" eaLnBrk="0" hangingPunct="0">
              <a:defRPr>
                <a:solidFill>
                  <a:schemeClr val="bg1"/>
                </a:solidFill>
                <a:latin typeface="Arial" charset="0"/>
                <a:ea typeface="Arial Unicode MS" pitchFamily="34" charset="-128"/>
                <a:cs typeface="Arial Unicode MS" pitchFamily="34" charset="-128"/>
              </a:defRPr>
            </a:lvl4pPr>
            <a:lvl5pPr marL="2057400" indent="-228600" eaLnBrk="0" hangingPunct="0">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defRPr>
                <a:solidFill>
                  <a:schemeClr val="bg1"/>
                </a:solidFill>
                <a:latin typeface="Arial" charset="0"/>
                <a:ea typeface="Arial Unicode MS" pitchFamily="34" charset="-128"/>
                <a:cs typeface="Arial Unicode MS" pitchFamily="34" charset="-128"/>
              </a:defRPr>
            </a:lvl9pPr>
          </a:lstStyle>
          <a:p>
            <a:pPr eaLnBrk="1" hangingPunct="1"/>
            <a:endParaRPr lang="de-DE" altLang="de-DE"/>
          </a:p>
        </p:txBody>
      </p:sp>
      <p:sp>
        <p:nvSpPr>
          <p:cNvPr id="143364" name="Rectangle 2"/>
          <p:cNvSpPr>
            <a:spLocks noGrp="1" noChangeArrowheads="1"/>
          </p:cNvSpPr>
          <p:nvPr>
            <p:ph type="body"/>
          </p:nvPr>
        </p:nvSpPr>
        <p:spPr>
          <a:xfrm>
            <a:off x="686434" y="4749406"/>
            <a:ext cx="5485051" cy="449817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de-DE" altLang="de-DE">
              <a:latin typeface="Times New Roman" pitchFamily="18" charset="0"/>
            </a:endParaRPr>
          </a:p>
        </p:txBody>
      </p:sp>
    </p:spTree>
    <p:extLst>
      <p:ext uri="{BB962C8B-B14F-4D97-AF65-F5344CB8AC3E}">
        <p14:creationId xmlns:p14="http://schemas.microsoft.com/office/powerpoint/2010/main" val="1800509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7458" name="Rectangle 13"/>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723900" algn="l"/>
                <a:tab pos="1447800" algn="l"/>
                <a:tab pos="2171700" algn="l"/>
                <a:tab pos="2895600"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723900" algn="l"/>
                <a:tab pos="1447800" algn="l"/>
                <a:tab pos="2171700" algn="l"/>
                <a:tab pos="2895600"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723900" algn="l"/>
                <a:tab pos="1447800" algn="l"/>
                <a:tab pos="2171700" algn="l"/>
                <a:tab pos="2895600"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723900" algn="l"/>
                <a:tab pos="1447800" algn="l"/>
                <a:tab pos="2171700" algn="l"/>
                <a:tab pos="2895600"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723900" algn="l"/>
                <a:tab pos="1447800" algn="l"/>
                <a:tab pos="2171700" algn="l"/>
                <a:tab pos="2895600"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723900" algn="l"/>
                <a:tab pos="1447800" algn="l"/>
                <a:tab pos="2171700" algn="l"/>
                <a:tab pos="2895600"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723900" algn="l"/>
                <a:tab pos="1447800" algn="l"/>
                <a:tab pos="2171700" algn="l"/>
                <a:tab pos="2895600"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723900" algn="l"/>
                <a:tab pos="1447800" algn="l"/>
                <a:tab pos="2171700" algn="l"/>
                <a:tab pos="2895600" algn="l"/>
              </a:tabLst>
              <a:defRPr>
                <a:solidFill>
                  <a:schemeClr val="bg1"/>
                </a:solidFill>
                <a:latin typeface="Arial" charset="0"/>
                <a:ea typeface="Arial Unicode MS" pitchFamily="34" charset="-128"/>
                <a:cs typeface="Arial Unicode MS" pitchFamily="34" charset="-128"/>
              </a:defRPr>
            </a:lvl9pPr>
          </a:lstStyle>
          <a:p>
            <a:pPr eaLnBrk="1" hangingPunct="1">
              <a:buFont typeface="Wingdings" pitchFamily="2" charset="2"/>
              <a:buNone/>
            </a:pPr>
            <a:fld id="{C9681E52-7AD8-4C23-9AA2-CBC3A1091DC5}" type="slidenum">
              <a:rPr lang="en-GB" altLang="de-DE" smtClean="0">
                <a:solidFill>
                  <a:srgbClr val="000000"/>
                </a:solidFill>
                <a:latin typeface="Times New Roman" pitchFamily="18" charset="0"/>
              </a:rPr>
              <a:pPr eaLnBrk="1" hangingPunct="1">
                <a:buFont typeface="Wingdings" pitchFamily="2" charset="2"/>
                <a:buNone/>
              </a:pPr>
              <a:t>105</a:t>
            </a:fld>
            <a:endParaRPr lang="en-GB" altLang="de-DE">
              <a:solidFill>
                <a:srgbClr val="000000"/>
              </a:solidFill>
              <a:latin typeface="Times New Roman" pitchFamily="18" charset="0"/>
            </a:endParaRPr>
          </a:p>
        </p:txBody>
      </p:sp>
      <p:sp>
        <p:nvSpPr>
          <p:cNvPr id="147459" name="Text Box 1"/>
          <p:cNvSpPr txBox="1">
            <a:spLocks noChangeArrowheads="1"/>
          </p:cNvSpPr>
          <p:nvPr/>
        </p:nvSpPr>
        <p:spPr bwMode="auto">
          <a:xfrm>
            <a:off x="911517" y="686382"/>
            <a:ext cx="5036569" cy="3430455"/>
          </a:xfrm>
          <a:prstGeom prst="rect">
            <a:avLst/>
          </a:prstGeom>
          <a:solidFill>
            <a:srgbClr val="FFFFFF"/>
          </a:solidFill>
          <a:ln w="9360">
            <a:solidFill>
              <a:srgbClr val="000000"/>
            </a:solidFill>
            <a:miter lim="800000"/>
            <a:headEnd/>
            <a:tailEnd/>
          </a:ln>
        </p:spPr>
        <p:txBody>
          <a:bodyPr wrap="none" anchor="ctr"/>
          <a:lstStyle>
            <a:lvl1pPr eaLnBrk="0" hangingPunct="0">
              <a:defRPr>
                <a:solidFill>
                  <a:schemeClr val="bg1"/>
                </a:solidFill>
                <a:latin typeface="Arial" charset="0"/>
                <a:ea typeface="Arial Unicode MS" pitchFamily="34" charset="-128"/>
                <a:cs typeface="Arial Unicode MS" pitchFamily="34" charset="-128"/>
              </a:defRPr>
            </a:lvl1pPr>
            <a:lvl2pPr marL="742950" indent="-285750" eaLnBrk="0" hangingPunct="0">
              <a:defRPr>
                <a:solidFill>
                  <a:schemeClr val="bg1"/>
                </a:solidFill>
                <a:latin typeface="Arial" charset="0"/>
                <a:ea typeface="Arial Unicode MS" pitchFamily="34" charset="-128"/>
                <a:cs typeface="Arial Unicode MS" pitchFamily="34" charset="-128"/>
              </a:defRPr>
            </a:lvl2pPr>
            <a:lvl3pPr marL="1143000" indent="-228600" eaLnBrk="0" hangingPunct="0">
              <a:defRPr>
                <a:solidFill>
                  <a:schemeClr val="bg1"/>
                </a:solidFill>
                <a:latin typeface="Arial" charset="0"/>
                <a:ea typeface="Arial Unicode MS" pitchFamily="34" charset="-128"/>
                <a:cs typeface="Arial Unicode MS" pitchFamily="34" charset="-128"/>
              </a:defRPr>
            </a:lvl3pPr>
            <a:lvl4pPr marL="1600200" indent="-228600" eaLnBrk="0" hangingPunct="0">
              <a:defRPr>
                <a:solidFill>
                  <a:schemeClr val="bg1"/>
                </a:solidFill>
                <a:latin typeface="Arial" charset="0"/>
                <a:ea typeface="Arial Unicode MS" pitchFamily="34" charset="-128"/>
                <a:cs typeface="Arial Unicode MS" pitchFamily="34" charset="-128"/>
              </a:defRPr>
            </a:lvl4pPr>
            <a:lvl5pPr marL="2057400" indent="-228600" eaLnBrk="0" hangingPunct="0">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defRPr>
                <a:solidFill>
                  <a:schemeClr val="bg1"/>
                </a:solidFill>
                <a:latin typeface="Arial" charset="0"/>
                <a:ea typeface="Arial Unicode MS" pitchFamily="34" charset="-128"/>
                <a:cs typeface="Arial Unicode MS" pitchFamily="34" charset="-128"/>
              </a:defRPr>
            </a:lvl9pPr>
          </a:lstStyle>
          <a:p>
            <a:pPr eaLnBrk="1" hangingPunct="1"/>
            <a:endParaRPr lang="de-DE" altLang="de-DE"/>
          </a:p>
        </p:txBody>
      </p:sp>
      <p:sp>
        <p:nvSpPr>
          <p:cNvPr id="147460" name="Rectangle 2"/>
          <p:cNvSpPr>
            <a:spLocks noGrp="1" noChangeArrowheads="1"/>
          </p:cNvSpPr>
          <p:nvPr>
            <p:ph type="body"/>
          </p:nvPr>
        </p:nvSpPr>
        <p:spPr>
          <a:xfrm>
            <a:off x="685640" y="4343692"/>
            <a:ext cx="5478710" cy="411392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de-DE" altLang="de-DE">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BBACFD7-F249-4F51-BBB0-BD23D983CB71}"/>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 xmlns:a16="http://schemas.microsoft.com/office/drawing/2014/main" id="{C7D12360-C32C-48E7-9E8F-AF4CE0A255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 xmlns:a16="http://schemas.microsoft.com/office/drawing/2014/main" id="{3256A0FC-FF15-43CD-9A6E-DB60067EFD57}"/>
              </a:ext>
            </a:extLst>
          </p:cNvPr>
          <p:cNvSpPr>
            <a:spLocks noGrp="1"/>
          </p:cNvSpPr>
          <p:nvPr>
            <p:ph type="dt" sz="half" idx="10"/>
          </p:nvPr>
        </p:nvSpPr>
        <p:spPr/>
        <p:txBody>
          <a:bodyPr/>
          <a:lstStyle/>
          <a:p>
            <a:fld id="{9323A42B-191E-4065-85A4-001073AB4229}" type="datetimeFigureOut">
              <a:rPr lang="de-DE" smtClean="0"/>
              <a:t>25.11.2019</a:t>
            </a:fld>
            <a:endParaRPr lang="de-DE"/>
          </a:p>
        </p:txBody>
      </p:sp>
      <p:sp>
        <p:nvSpPr>
          <p:cNvPr id="5" name="Fußzeilenplatzhalter 4">
            <a:extLst>
              <a:ext uri="{FF2B5EF4-FFF2-40B4-BE49-F238E27FC236}">
                <a16:creationId xmlns="" xmlns:a16="http://schemas.microsoft.com/office/drawing/2014/main" id="{BA0284D6-D715-4974-A472-3565D611380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 xmlns:a16="http://schemas.microsoft.com/office/drawing/2014/main" id="{E153A8FA-6DF3-4A68-8B4F-00239A748479}"/>
              </a:ext>
            </a:extLst>
          </p:cNvPr>
          <p:cNvSpPr>
            <a:spLocks noGrp="1"/>
          </p:cNvSpPr>
          <p:nvPr>
            <p:ph type="sldNum" sz="quarter" idx="12"/>
          </p:nvPr>
        </p:nvSpPr>
        <p:spPr/>
        <p:txBody>
          <a:bodyPr/>
          <a:lstStyle/>
          <a:p>
            <a:fld id="{2FDC5DBE-3711-4EE1-905C-C93B9588597F}" type="slidenum">
              <a:rPr lang="de-DE" smtClean="0"/>
              <a:t>‹Nr.›</a:t>
            </a:fld>
            <a:endParaRPr lang="de-DE"/>
          </a:p>
        </p:txBody>
      </p:sp>
    </p:spTree>
    <p:extLst>
      <p:ext uri="{BB962C8B-B14F-4D97-AF65-F5344CB8AC3E}">
        <p14:creationId xmlns:p14="http://schemas.microsoft.com/office/powerpoint/2010/main" val="2849508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E997E66-4326-4E23-87CD-0DF2498CB2AB}"/>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 xmlns:a16="http://schemas.microsoft.com/office/drawing/2014/main" id="{34D1E12B-1701-4DCF-8FEA-CB4F700D53D3}"/>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 xmlns:a16="http://schemas.microsoft.com/office/drawing/2014/main" id="{D8DFBCF1-FAB4-4AE8-99D9-E666F4BDBC61}"/>
              </a:ext>
            </a:extLst>
          </p:cNvPr>
          <p:cNvSpPr>
            <a:spLocks noGrp="1"/>
          </p:cNvSpPr>
          <p:nvPr>
            <p:ph type="dt" sz="half" idx="10"/>
          </p:nvPr>
        </p:nvSpPr>
        <p:spPr/>
        <p:txBody>
          <a:bodyPr/>
          <a:lstStyle/>
          <a:p>
            <a:fld id="{9323A42B-191E-4065-85A4-001073AB4229}" type="datetimeFigureOut">
              <a:rPr lang="de-DE" smtClean="0"/>
              <a:t>25.11.2019</a:t>
            </a:fld>
            <a:endParaRPr lang="de-DE"/>
          </a:p>
        </p:txBody>
      </p:sp>
      <p:sp>
        <p:nvSpPr>
          <p:cNvPr id="5" name="Fußzeilenplatzhalter 4">
            <a:extLst>
              <a:ext uri="{FF2B5EF4-FFF2-40B4-BE49-F238E27FC236}">
                <a16:creationId xmlns="" xmlns:a16="http://schemas.microsoft.com/office/drawing/2014/main" id="{41C65DB6-0509-40D9-A2DD-F9513535A5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 xmlns:a16="http://schemas.microsoft.com/office/drawing/2014/main" id="{29D4AA36-A2A2-49BB-9E2E-E4FE4E83CCD6}"/>
              </a:ext>
            </a:extLst>
          </p:cNvPr>
          <p:cNvSpPr>
            <a:spLocks noGrp="1"/>
          </p:cNvSpPr>
          <p:nvPr>
            <p:ph type="sldNum" sz="quarter" idx="12"/>
          </p:nvPr>
        </p:nvSpPr>
        <p:spPr/>
        <p:txBody>
          <a:bodyPr/>
          <a:lstStyle/>
          <a:p>
            <a:fld id="{2FDC5DBE-3711-4EE1-905C-C93B9588597F}" type="slidenum">
              <a:rPr lang="de-DE" smtClean="0"/>
              <a:t>‹Nr.›</a:t>
            </a:fld>
            <a:endParaRPr lang="de-DE"/>
          </a:p>
        </p:txBody>
      </p:sp>
    </p:spTree>
    <p:extLst>
      <p:ext uri="{BB962C8B-B14F-4D97-AF65-F5344CB8AC3E}">
        <p14:creationId xmlns:p14="http://schemas.microsoft.com/office/powerpoint/2010/main" val="2276396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 xmlns:a16="http://schemas.microsoft.com/office/drawing/2014/main" id="{0A3F29DD-3ACD-4367-813A-577D91E97325}"/>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 xmlns:a16="http://schemas.microsoft.com/office/drawing/2014/main" id="{379AD5E3-0E5E-4605-8F1A-2F0CA85CEF5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 xmlns:a16="http://schemas.microsoft.com/office/drawing/2014/main" id="{686E9F01-0B6F-4B90-A624-70E312DB614F}"/>
              </a:ext>
            </a:extLst>
          </p:cNvPr>
          <p:cNvSpPr>
            <a:spLocks noGrp="1"/>
          </p:cNvSpPr>
          <p:nvPr>
            <p:ph type="dt" sz="half" idx="10"/>
          </p:nvPr>
        </p:nvSpPr>
        <p:spPr/>
        <p:txBody>
          <a:bodyPr/>
          <a:lstStyle/>
          <a:p>
            <a:fld id="{9323A42B-191E-4065-85A4-001073AB4229}" type="datetimeFigureOut">
              <a:rPr lang="de-DE" smtClean="0"/>
              <a:t>25.11.2019</a:t>
            </a:fld>
            <a:endParaRPr lang="de-DE"/>
          </a:p>
        </p:txBody>
      </p:sp>
      <p:sp>
        <p:nvSpPr>
          <p:cNvPr id="5" name="Fußzeilenplatzhalter 4">
            <a:extLst>
              <a:ext uri="{FF2B5EF4-FFF2-40B4-BE49-F238E27FC236}">
                <a16:creationId xmlns="" xmlns:a16="http://schemas.microsoft.com/office/drawing/2014/main" id="{5090FB41-B9B0-40CB-84B1-1C507CB36FF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 xmlns:a16="http://schemas.microsoft.com/office/drawing/2014/main" id="{89DEE3B7-731F-4DD9-8F4E-C0A1D37EF221}"/>
              </a:ext>
            </a:extLst>
          </p:cNvPr>
          <p:cNvSpPr>
            <a:spLocks noGrp="1"/>
          </p:cNvSpPr>
          <p:nvPr>
            <p:ph type="sldNum" sz="quarter" idx="12"/>
          </p:nvPr>
        </p:nvSpPr>
        <p:spPr/>
        <p:txBody>
          <a:bodyPr/>
          <a:lstStyle/>
          <a:p>
            <a:fld id="{2FDC5DBE-3711-4EE1-905C-C93B9588597F}" type="slidenum">
              <a:rPr lang="de-DE" smtClean="0"/>
              <a:t>‹Nr.›</a:t>
            </a:fld>
            <a:endParaRPr lang="de-DE"/>
          </a:p>
        </p:txBody>
      </p:sp>
    </p:spTree>
    <p:extLst>
      <p:ext uri="{BB962C8B-B14F-4D97-AF65-F5344CB8AC3E}">
        <p14:creationId xmlns:p14="http://schemas.microsoft.com/office/powerpoint/2010/main" val="1903591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2343B4A6-36A5-461D-B1D4-695CEEC5C08F}"/>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 xmlns:a16="http://schemas.microsoft.com/office/drawing/2014/main" id="{3A860365-C160-4692-8079-3014A9A1DB7F}"/>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 xmlns:a16="http://schemas.microsoft.com/office/drawing/2014/main" id="{33569F54-FF2D-4D82-A7C3-A604D166584B}"/>
              </a:ext>
            </a:extLst>
          </p:cNvPr>
          <p:cNvSpPr>
            <a:spLocks noGrp="1"/>
          </p:cNvSpPr>
          <p:nvPr>
            <p:ph type="dt" sz="half" idx="10"/>
          </p:nvPr>
        </p:nvSpPr>
        <p:spPr/>
        <p:txBody>
          <a:bodyPr/>
          <a:lstStyle/>
          <a:p>
            <a:fld id="{9323A42B-191E-4065-85A4-001073AB4229}" type="datetimeFigureOut">
              <a:rPr lang="de-DE" smtClean="0"/>
              <a:t>25.11.2019</a:t>
            </a:fld>
            <a:endParaRPr lang="de-DE"/>
          </a:p>
        </p:txBody>
      </p:sp>
      <p:sp>
        <p:nvSpPr>
          <p:cNvPr id="5" name="Fußzeilenplatzhalter 4">
            <a:extLst>
              <a:ext uri="{FF2B5EF4-FFF2-40B4-BE49-F238E27FC236}">
                <a16:creationId xmlns="" xmlns:a16="http://schemas.microsoft.com/office/drawing/2014/main" id="{5F2B21EA-0D34-4D41-948E-3EF23E1E52C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 xmlns:a16="http://schemas.microsoft.com/office/drawing/2014/main" id="{903002EB-FCAF-4619-AF2D-A5CF9189E19A}"/>
              </a:ext>
            </a:extLst>
          </p:cNvPr>
          <p:cNvSpPr>
            <a:spLocks noGrp="1"/>
          </p:cNvSpPr>
          <p:nvPr>
            <p:ph type="sldNum" sz="quarter" idx="12"/>
          </p:nvPr>
        </p:nvSpPr>
        <p:spPr/>
        <p:txBody>
          <a:bodyPr/>
          <a:lstStyle/>
          <a:p>
            <a:fld id="{2FDC5DBE-3711-4EE1-905C-C93B9588597F}" type="slidenum">
              <a:rPr lang="de-DE" smtClean="0"/>
              <a:t>‹Nr.›</a:t>
            </a:fld>
            <a:endParaRPr lang="de-DE"/>
          </a:p>
        </p:txBody>
      </p:sp>
    </p:spTree>
    <p:extLst>
      <p:ext uri="{BB962C8B-B14F-4D97-AF65-F5344CB8AC3E}">
        <p14:creationId xmlns:p14="http://schemas.microsoft.com/office/powerpoint/2010/main" val="3046825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5DFAE40F-74D1-4CA8-8C4D-B82C834E55B5}"/>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 xmlns:a16="http://schemas.microsoft.com/office/drawing/2014/main" id="{EE32F0C3-93DC-44EB-A199-26508EE9CB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 xmlns:a16="http://schemas.microsoft.com/office/drawing/2014/main" id="{8D1E1224-6F96-405C-B21E-BAC2F6D6729F}"/>
              </a:ext>
            </a:extLst>
          </p:cNvPr>
          <p:cNvSpPr>
            <a:spLocks noGrp="1"/>
          </p:cNvSpPr>
          <p:nvPr>
            <p:ph type="dt" sz="half" idx="10"/>
          </p:nvPr>
        </p:nvSpPr>
        <p:spPr/>
        <p:txBody>
          <a:bodyPr/>
          <a:lstStyle/>
          <a:p>
            <a:fld id="{9323A42B-191E-4065-85A4-001073AB4229}" type="datetimeFigureOut">
              <a:rPr lang="de-DE" smtClean="0"/>
              <a:t>25.11.2019</a:t>
            </a:fld>
            <a:endParaRPr lang="de-DE"/>
          </a:p>
        </p:txBody>
      </p:sp>
      <p:sp>
        <p:nvSpPr>
          <p:cNvPr id="5" name="Fußzeilenplatzhalter 4">
            <a:extLst>
              <a:ext uri="{FF2B5EF4-FFF2-40B4-BE49-F238E27FC236}">
                <a16:creationId xmlns="" xmlns:a16="http://schemas.microsoft.com/office/drawing/2014/main" id="{427BE348-F394-44A4-A68B-61333702266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 xmlns:a16="http://schemas.microsoft.com/office/drawing/2014/main" id="{2E707488-96C3-4668-B610-298D6AECEF30}"/>
              </a:ext>
            </a:extLst>
          </p:cNvPr>
          <p:cNvSpPr>
            <a:spLocks noGrp="1"/>
          </p:cNvSpPr>
          <p:nvPr>
            <p:ph type="sldNum" sz="quarter" idx="12"/>
          </p:nvPr>
        </p:nvSpPr>
        <p:spPr/>
        <p:txBody>
          <a:bodyPr/>
          <a:lstStyle/>
          <a:p>
            <a:fld id="{2FDC5DBE-3711-4EE1-905C-C93B9588597F}" type="slidenum">
              <a:rPr lang="de-DE" smtClean="0"/>
              <a:t>‹Nr.›</a:t>
            </a:fld>
            <a:endParaRPr lang="de-DE"/>
          </a:p>
        </p:txBody>
      </p:sp>
    </p:spTree>
    <p:extLst>
      <p:ext uri="{BB962C8B-B14F-4D97-AF65-F5344CB8AC3E}">
        <p14:creationId xmlns:p14="http://schemas.microsoft.com/office/powerpoint/2010/main" val="1597466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D02E68B-D0E8-4D61-9A17-5E40E78C166C}"/>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 xmlns:a16="http://schemas.microsoft.com/office/drawing/2014/main" id="{AF4A3BDD-051A-4332-8265-7284BE03B132}"/>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 xmlns:a16="http://schemas.microsoft.com/office/drawing/2014/main" id="{60B00964-297D-4A09-89D4-E925EC26F3C9}"/>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 xmlns:a16="http://schemas.microsoft.com/office/drawing/2014/main" id="{CBC213B5-ADF1-4F22-B78A-A359BC66CCC3}"/>
              </a:ext>
            </a:extLst>
          </p:cNvPr>
          <p:cNvSpPr>
            <a:spLocks noGrp="1"/>
          </p:cNvSpPr>
          <p:nvPr>
            <p:ph type="dt" sz="half" idx="10"/>
          </p:nvPr>
        </p:nvSpPr>
        <p:spPr/>
        <p:txBody>
          <a:bodyPr/>
          <a:lstStyle/>
          <a:p>
            <a:fld id="{9323A42B-191E-4065-85A4-001073AB4229}" type="datetimeFigureOut">
              <a:rPr lang="de-DE" smtClean="0"/>
              <a:t>25.11.2019</a:t>
            </a:fld>
            <a:endParaRPr lang="de-DE"/>
          </a:p>
        </p:txBody>
      </p:sp>
      <p:sp>
        <p:nvSpPr>
          <p:cNvPr id="6" name="Fußzeilenplatzhalter 5">
            <a:extLst>
              <a:ext uri="{FF2B5EF4-FFF2-40B4-BE49-F238E27FC236}">
                <a16:creationId xmlns="" xmlns:a16="http://schemas.microsoft.com/office/drawing/2014/main" id="{6BDB996D-0B1C-4FCA-9D3C-1806C92B299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 xmlns:a16="http://schemas.microsoft.com/office/drawing/2014/main" id="{5F1DC14F-EF26-4C1E-B804-1667DBF0D3A2}"/>
              </a:ext>
            </a:extLst>
          </p:cNvPr>
          <p:cNvSpPr>
            <a:spLocks noGrp="1"/>
          </p:cNvSpPr>
          <p:nvPr>
            <p:ph type="sldNum" sz="quarter" idx="12"/>
          </p:nvPr>
        </p:nvSpPr>
        <p:spPr/>
        <p:txBody>
          <a:bodyPr/>
          <a:lstStyle/>
          <a:p>
            <a:fld id="{2FDC5DBE-3711-4EE1-905C-C93B9588597F}" type="slidenum">
              <a:rPr lang="de-DE" smtClean="0"/>
              <a:t>‹Nr.›</a:t>
            </a:fld>
            <a:endParaRPr lang="de-DE"/>
          </a:p>
        </p:txBody>
      </p:sp>
    </p:spTree>
    <p:extLst>
      <p:ext uri="{BB962C8B-B14F-4D97-AF65-F5344CB8AC3E}">
        <p14:creationId xmlns:p14="http://schemas.microsoft.com/office/powerpoint/2010/main" val="2419256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96BDCC8-3DC0-4BE4-9505-994954CC04A8}"/>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 xmlns:a16="http://schemas.microsoft.com/office/drawing/2014/main" id="{90347C26-74A5-41B9-9083-493CD132EC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 xmlns:a16="http://schemas.microsoft.com/office/drawing/2014/main" id="{70C3B4EC-E515-43BC-B605-2F780AB5EB41}"/>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 xmlns:a16="http://schemas.microsoft.com/office/drawing/2014/main" id="{07D6C5E3-A75B-4EA7-9EB3-816366B35F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 xmlns:a16="http://schemas.microsoft.com/office/drawing/2014/main" id="{C0BA958B-7B61-4F12-80D5-BA84CEEBA0D6}"/>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 xmlns:a16="http://schemas.microsoft.com/office/drawing/2014/main" id="{62E9C4C3-28FB-4D12-90DE-7134006AD8D9}"/>
              </a:ext>
            </a:extLst>
          </p:cNvPr>
          <p:cNvSpPr>
            <a:spLocks noGrp="1"/>
          </p:cNvSpPr>
          <p:nvPr>
            <p:ph type="dt" sz="half" idx="10"/>
          </p:nvPr>
        </p:nvSpPr>
        <p:spPr/>
        <p:txBody>
          <a:bodyPr/>
          <a:lstStyle/>
          <a:p>
            <a:fld id="{9323A42B-191E-4065-85A4-001073AB4229}" type="datetimeFigureOut">
              <a:rPr lang="de-DE" smtClean="0"/>
              <a:t>25.11.2019</a:t>
            </a:fld>
            <a:endParaRPr lang="de-DE"/>
          </a:p>
        </p:txBody>
      </p:sp>
      <p:sp>
        <p:nvSpPr>
          <p:cNvPr id="8" name="Fußzeilenplatzhalter 7">
            <a:extLst>
              <a:ext uri="{FF2B5EF4-FFF2-40B4-BE49-F238E27FC236}">
                <a16:creationId xmlns="" xmlns:a16="http://schemas.microsoft.com/office/drawing/2014/main" id="{326445DE-D1A7-4CD2-92F6-099BAA20AD67}"/>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 xmlns:a16="http://schemas.microsoft.com/office/drawing/2014/main" id="{B75F1970-CFA6-44DA-8055-7B6AD0574461}"/>
              </a:ext>
            </a:extLst>
          </p:cNvPr>
          <p:cNvSpPr>
            <a:spLocks noGrp="1"/>
          </p:cNvSpPr>
          <p:nvPr>
            <p:ph type="sldNum" sz="quarter" idx="12"/>
          </p:nvPr>
        </p:nvSpPr>
        <p:spPr/>
        <p:txBody>
          <a:bodyPr/>
          <a:lstStyle/>
          <a:p>
            <a:fld id="{2FDC5DBE-3711-4EE1-905C-C93B9588597F}" type="slidenum">
              <a:rPr lang="de-DE" smtClean="0"/>
              <a:t>‹Nr.›</a:t>
            </a:fld>
            <a:endParaRPr lang="de-DE"/>
          </a:p>
        </p:txBody>
      </p:sp>
    </p:spTree>
    <p:extLst>
      <p:ext uri="{BB962C8B-B14F-4D97-AF65-F5344CB8AC3E}">
        <p14:creationId xmlns:p14="http://schemas.microsoft.com/office/powerpoint/2010/main" val="940643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7FC0EE23-E8AD-4D9F-B0CE-E5C920415944}"/>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 xmlns:a16="http://schemas.microsoft.com/office/drawing/2014/main" id="{E65ECEB7-B076-4CF4-A023-86C73E194B90}"/>
              </a:ext>
            </a:extLst>
          </p:cNvPr>
          <p:cNvSpPr>
            <a:spLocks noGrp="1"/>
          </p:cNvSpPr>
          <p:nvPr>
            <p:ph type="dt" sz="half" idx="10"/>
          </p:nvPr>
        </p:nvSpPr>
        <p:spPr/>
        <p:txBody>
          <a:bodyPr/>
          <a:lstStyle/>
          <a:p>
            <a:fld id="{9323A42B-191E-4065-85A4-001073AB4229}" type="datetimeFigureOut">
              <a:rPr lang="de-DE" smtClean="0"/>
              <a:t>25.11.2019</a:t>
            </a:fld>
            <a:endParaRPr lang="de-DE"/>
          </a:p>
        </p:txBody>
      </p:sp>
      <p:sp>
        <p:nvSpPr>
          <p:cNvPr id="4" name="Fußzeilenplatzhalter 3">
            <a:extLst>
              <a:ext uri="{FF2B5EF4-FFF2-40B4-BE49-F238E27FC236}">
                <a16:creationId xmlns="" xmlns:a16="http://schemas.microsoft.com/office/drawing/2014/main" id="{5CC70580-D4D4-4293-976A-7AAF7754BC7A}"/>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 xmlns:a16="http://schemas.microsoft.com/office/drawing/2014/main" id="{96F406E7-D4AD-4640-BF0C-BBD745785FDB}"/>
              </a:ext>
            </a:extLst>
          </p:cNvPr>
          <p:cNvSpPr>
            <a:spLocks noGrp="1"/>
          </p:cNvSpPr>
          <p:nvPr>
            <p:ph type="sldNum" sz="quarter" idx="12"/>
          </p:nvPr>
        </p:nvSpPr>
        <p:spPr/>
        <p:txBody>
          <a:bodyPr/>
          <a:lstStyle/>
          <a:p>
            <a:fld id="{2FDC5DBE-3711-4EE1-905C-C93B9588597F}" type="slidenum">
              <a:rPr lang="de-DE" smtClean="0"/>
              <a:t>‹Nr.›</a:t>
            </a:fld>
            <a:endParaRPr lang="de-DE"/>
          </a:p>
        </p:txBody>
      </p:sp>
    </p:spTree>
    <p:extLst>
      <p:ext uri="{BB962C8B-B14F-4D97-AF65-F5344CB8AC3E}">
        <p14:creationId xmlns:p14="http://schemas.microsoft.com/office/powerpoint/2010/main" val="3034748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 xmlns:a16="http://schemas.microsoft.com/office/drawing/2014/main" id="{9C7091AD-54EA-420B-8672-DC3B6FF7E21A}"/>
              </a:ext>
            </a:extLst>
          </p:cNvPr>
          <p:cNvSpPr>
            <a:spLocks noGrp="1"/>
          </p:cNvSpPr>
          <p:nvPr>
            <p:ph type="dt" sz="half" idx="10"/>
          </p:nvPr>
        </p:nvSpPr>
        <p:spPr/>
        <p:txBody>
          <a:bodyPr/>
          <a:lstStyle/>
          <a:p>
            <a:fld id="{9323A42B-191E-4065-85A4-001073AB4229}" type="datetimeFigureOut">
              <a:rPr lang="de-DE" smtClean="0"/>
              <a:t>25.11.2019</a:t>
            </a:fld>
            <a:endParaRPr lang="de-DE"/>
          </a:p>
        </p:txBody>
      </p:sp>
      <p:sp>
        <p:nvSpPr>
          <p:cNvPr id="3" name="Fußzeilenplatzhalter 2">
            <a:extLst>
              <a:ext uri="{FF2B5EF4-FFF2-40B4-BE49-F238E27FC236}">
                <a16:creationId xmlns="" xmlns:a16="http://schemas.microsoft.com/office/drawing/2014/main" id="{D13454E7-A653-42DD-83E7-D358355C0EED}"/>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 xmlns:a16="http://schemas.microsoft.com/office/drawing/2014/main" id="{80AE6749-23E8-4478-BE13-5281EF26B3CA}"/>
              </a:ext>
            </a:extLst>
          </p:cNvPr>
          <p:cNvSpPr>
            <a:spLocks noGrp="1"/>
          </p:cNvSpPr>
          <p:nvPr>
            <p:ph type="sldNum" sz="quarter" idx="12"/>
          </p:nvPr>
        </p:nvSpPr>
        <p:spPr/>
        <p:txBody>
          <a:bodyPr/>
          <a:lstStyle/>
          <a:p>
            <a:fld id="{2FDC5DBE-3711-4EE1-905C-C93B9588597F}" type="slidenum">
              <a:rPr lang="de-DE" smtClean="0"/>
              <a:t>‹Nr.›</a:t>
            </a:fld>
            <a:endParaRPr lang="de-DE"/>
          </a:p>
        </p:txBody>
      </p:sp>
    </p:spTree>
    <p:extLst>
      <p:ext uri="{BB962C8B-B14F-4D97-AF65-F5344CB8AC3E}">
        <p14:creationId xmlns:p14="http://schemas.microsoft.com/office/powerpoint/2010/main" val="3853493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4730335-0DF6-4428-BB73-93E930240761}"/>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 xmlns:a16="http://schemas.microsoft.com/office/drawing/2014/main" id="{43E388FA-13D2-4B42-AFBC-4DBD4961C4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 xmlns:a16="http://schemas.microsoft.com/office/drawing/2014/main" id="{8F9811F1-D29A-4773-A1EB-C2A1E9595B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 xmlns:a16="http://schemas.microsoft.com/office/drawing/2014/main" id="{12FF5FC6-4CF5-4BD6-B7CE-DDFB39A4DFB0}"/>
              </a:ext>
            </a:extLst>
          </p:cNvPr>
          <p:cNvSpPr>
            <a:spLocks noGrp="1"/>
          </p:cNvSpPr>
          <p:nvPr>
            <p:ph type="dt" sz="half" idx="10"/>
          </p:nvPr>
        </p:nvSpPr>
        <p:spPr/>
        <p:txBody>
          <a:bodyPr/>
          <a:lstStyle/>
          <a:p>
            <a:fld id="{9323A42B-191E-4065-85A4-001073AB4229}" type="datetimeFigureOut">
              <a:rPr lang="de-DE" smtClean="0"/>
              <a:t>25.11.2019</a:t>
            </a:fld>
            <a:endParaRPr lang="de-DE"/>
          </a:p>
        </p:txBody>
      </p:sp>
      <p:sp>
        <p:nvSpPr>
          <p:cNvPr id="6" name="Fußzeilenplatzhalter 5">
            <a:extLst>
              <a:ext uri="{FF2B5EF4-FFF2-40B4-BE49-F238E27FC236}">
                <a16:creationId xmlns="" xmlns:a16="http://schemas.microsoft.com/office/drawing/2014/main" id="{B94179E9-AD59-48B2-A99B-5E9B0660C457}"/>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 xmlns:a16="http://schemas.microsoft.com/office/drawing/2014/main" id="{E23E9556-1C59-470A-8AC6-9A97E99C20B2}"/>
              </a:ext>
            </a:extLst>
          </p:cNvPr>
          <p:cNvSpPr>
            <a:spLocks noGrp="1"/>
          </p:cNvSpPr>
          <p:nvPr>
            <p:ph type="sldNum" sz="quarter" idx="12"/>
          </p:nvPr>
        </p:nvSpPr>
        <p:spPr/>
        <p:txBody>
          <a:bodyPr/>
          <a:lstStyle/>
          <a:p>
            <a:fld id="{2FDC5DBE-3711-4EE1-905C-C93B9588597F}" type="slidenum">
              <a:rPr lang="de-DE" smtClean="0"/>
              <a:t>‹Nr.›</a:t>
            </a:fld>
            <a:endParaRPr lang="de-DE"/>
          </a:p>
        </p:txBody>
      </p:sp>
    </p:spTree>
    <p:extLst>
      <p:ext uri="{BB962C8B-B14F-4D97-AF65-F5344CB8AC3E}">
        <p14:creationId xmlns:p14="http://schemas.microsoft.com/office/powerpoint/2010/main" val="2604845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358B8D4-E9E5-4FA7-9504-016B4B9CDC0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 xmlns:a16="http://schemas.microsoft.com/office/drawing/2014/main" id="{1244022C-49E5-4BEB-A864-D4B0F18755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 xmlns:a16="http://schemas.microsoft.com/office/drawing/2014/main" id="{E3AD78F4-1BFA-4D8F-A938-43E3F61471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 xmlns:a16="http://schemas.microsoft.com/office/drawing/2014/main" id="{B0DAB411-E5B4-4E10-BE54-05B27FB6DDE7}"/>
              </a:ext>
            </a:extLst>
          </p:cNvPr>
          <p:cNvSpPr>
            <a:spLocks noGrp="1"/>
          </p:cNvSpPr>
          <p:nvPr>
            <p:ph type="dt" sz="half" idx="10"/>
          </p:nvPr>
        </p:nvSpPr>
        <p:spPr/>
        <p:txBody>
          <a:bodyPr/>
          <a:lstStyle/>
          <a:p>
            <a:fld id="{9323A42B-191E-4065-85A4-001073AB4229}" type="datetimeFigureOut">
              <a:rPr lang="de-DE" smtClean="0"/>
              <a:t>25.11.2019</a:t>
            </a:fld>
            <a:endParaRPr lang="de-DE"/>
          </a:p>
        </p:txBody>
      </p:sp>
      <p:sp>
        <p:nvSpPr>
          <p:cNvPr id="6" name="Fußzeilenplatzhalter 5">
            <a:extLst>
              <a:ext uri="{FF2B5EF4-FFF2-40B4-BE49-F238E27FC236}">
                <a16:creationId xmlns="" xmlns:a16="http://schemas.microsoft.com/office/drawing/2014/main" id="{8F49990C-7309-4171-B637-8750724ACF0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 xmlns:a16="http://schemas.microsoft.com/office/drawing/2014/main" id="{C55090D9-962E-4291-B227-99225BAC5E30}"/>
              </a:ext>
            </a:extLst>
          </p:cNvPr>
          <p:cNvSpPr>
            <a:spLocks noGrp="1"/>
          </p:cNvSpPr>
          <p:nvPr>
            <p:ph type="sldNum" sz="quarter" idx="12"/>
          </p:nvPr>
        </p:nvSpPr>
        <p:spPr/>
        <p:txBody>
          <a:bodyPr/>
          <a:lstStyle/>
          <a:p>
            <a:fld id="{2FDC5DBE-3711-4EE1-905C-C93B9588597F}" type="slidenum">
              <a:rPr lang="de-DE" smtClean="0"/>
              <a:t>‹Nr.›</a:t>
            </a:fld>
            <a:endParaRPr lang="de-DE"/>
          </a:p>
        </p:txBody>
      </p:sp>
    </p:spTree>
    <p:extLst>
      <p:ext uri="{BB962C8B-B14F-4D97-AF65-F5344CB8AC3E}">
        <p14:creationId xmlns:p14="http://schemas.microsoft.com/office/powerpoint/2010/main" val="2763358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 xmlns:a16="http://schemas.microsoft.com/office/drawing/2014/main" id="{19468F10-7E22-45FA-8DB6-61CBCF600A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 xmlns:a16="http://schemas.microsoft.com/office/drawing/2014/main" id="{6432CA0B-CC7E-4D87-A53E-3AA61DE0CC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 xmlns:a16="http://schemas.microsoft.com/office/drawing/2014/main" id="{4395D63D-E8E7-4075-87B5-041F30E05B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23A42B-191E-4065-85A4-001073AB4229}" type="datetimeFigureOut">
              <a:rPr lang="de-DE" smtClean="0"/>
              <a:t>25.11.2019</a:t>
            </a:fld>
            <a:endParaRPr lang="de-DE"/>
          </a:p>
        </p:txBody>
      </p:sp>
      <p:sp>
        <p:nvSpPr>
          <p:cNvPr id="5" name="Fußzeilenplatzhalter 4">
            <a:extLst>
              <a:ext uri="{FF2B5EF4-FFF2-40B4-BE49-F238E27FC236}">
                <a16:creationId xmlns="" xmlns:a16="http://schemas.microsoft.com/office/drawing/2014/main" id="{EB495EDB-D4B5-47D8-AADE-E5E4D2F0E7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 xmlns:a16="http://schemas.microsoft.com/office/drawing/2014/main" id="{C54C9CD1-EF24-42F5-B420-68EBBA0B2C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DC5DBE-3711-4EE1-905C-C93B9588597F}" type="slidenum">
              <a:rPr lang="de-DE" smtClean="0"/>
              <a:t>‹Nr.›</a:t>
            </a:fld>
            <a:endParaRPr lang="de-DE"/>
          </a:p>
        </p:txBody>
      </p:sp>
    </p:spTree>
    <p:extLst>
      <p:ext uri="{BB962C8B-B14F-4D97-AF65-F5344CB8AC3E}">
        <p14:creationId xmlns:p14="http://schemas.microsoft.com/office/powerpoint/2010/main" val="11585028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9157C63-0C4E-4E84-9CBD-2670631B4991}"/>
              </a:ext>
            </a:extLst>
          </p:cNvPr>
          <p:cNvSpPr>
            <a:spLocks noGrp="1"/>
          </p:cNvSpPr>
          <p:nvPr>
            <p:ph type="ctrTitle"/>
          </p:nvPr>
        </p:nvSpPr>
        <p:spPr/>
        <p:txBody>
          <a:bodyPr>
            <a:noAutofit/>
          </a:bodyPr>
          <a:lstStyle/>
          <a:p>
            <a:r>
              <a:rPr lang="de-DE" sz="4400" dirty="0"/>
              <a:t/>
            </a:r>
            <a:br>
              <a:rPr lang="de-DE" sz="4400" dirty="0"/>
            </a:br>
            <a:r>
              <a:rPr lang="de-DE" sz="4400" dirty="0"/>
              <a:t>Herzlich willkommen</a:t>
            </a:r>
            <a:br>
              <a:rPr lang="de-DE" sz="4400" dirty="0"/>
            </a:br>
            <a:r>
              <a:rPr lang="de-DE" sz="4400" dirty="0"/>
              <a:t>zum Fachtag </a:t>
            </a:r>
            <a:br>
              <a:rPr lang="de-DE" sz="4400" dirty="0"/>
            </a:br>
            <a:r>
              <a:rPr lang="de-DE" sz="4400" dirty="0"/>
              <a:t>„Unterbringung von Obdachlosen“</a:t>
            </a:r>
            <a:br>
              <a:rPr lang="de-DE" sz="4400" dirty="0"/>
            </a:br>
            <a:r>
              <a:rPr lang="de-DE" sz="4400" dirty="0"/>
              <a:t>in Hannover </a:t>
            </a:r>
            <a:r>
              <a:rPr lang="de-DE" sz="4400"/>
              <a:t>am </a:t>
            </a:r>
            <a:r>
              <a:rPr lang="de-DE" sz="4400" smtClean="0"/>
              <a:t>27.11.2019</a:t>
            </a:r>
            <a:endParaRPr lang="de-DE" sz="4400" dirty="0"/>
          </a:p>
        </p:txBody>
      </p:sp>
      <p:sp>
        <p:nvSpPr>
          <p:cNvPr id="3" name="Untertitel 2">
            <a:extLst>
              <a:ext uri="{FF2B5EF4-FFF2-40B4-BE49-F238E27FC236}">
                <a16:creationId xmlns="" xmlns:a16="http://schemas.microsoft.com/office/drawing/2014/main" id="{05693059-C149-47C2-8CDF-E890A71DE587}"/>
              </a:ext>
            </a:extLst>
          </p:cNvPr>
          <p:cNvSpPr>
            <a:spLocks noGrp="1"/>
          </p:cNvSpPr>
          <p:nvPr>
            <p:ph type="subTitle" idx="1"/>
          </p:nvPr>
        </p:nvSpPr>
        <p:spPr/>
        <p:txBody>
          <a:bodyPr>
            <a:noAutofit/>
          </a:bodyPr>
          <a:lstStyle/>
          <a:p>
            <a:pPr algn="l"/>
            <a:r>
              <a:rPr lang="de-DE" sz="4000" b="1" dirty="0"/>
              <a:t>Grundsätze des Obdachlosenpolizeirechts</a:t>
            </a:r>
          </a:p>
          <a:p>
            <a:pPr algn="l"/>
            <a:r>
              <a:rPr lang="de-DE" sz="3600" dirty="0"/>
              <a:t>Rechtsanwalt / Stadtrechtsdirektor i.R. </a:t>
            </a:r>
            <a:r>
              <a:rPr lang="de-DE" sz="3600" dirty="0" smtClean="0"/>
              <a:t/>
            </a:r>
            <a:br>
              <a:rPr lang="de-DE" sz="3600" dirty="0" smtClean="0"/>
            </a:br>
            <a:r>
              <a:rPr lang="de-DE" sz="3600" dirty="0" smtClean="0"/>
              <a:t>Karl-Heinz </a:t>
            </a:r>
            <a:r>
              <a:rPr lang="de-DE" sz="3600" dirty="0"/>
              <a:t>Ruder, Emmendingen / 9.11.2019</a:t>
            </a:r>
          </a:p>
        </p:txBody>
      </p:sp>
    </p:spTree>
    <p:extLst>
      <p:ext uri="{BB962C8B-B14F-4D97-AF65-F5344CB8AC3E}">
        <p14:creationId xmlns:p14="http://schemas.microsoft.com/office/powerpoint/2010/main" val="3983705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CF207980-A434-46A3-86E6-67CF1C0AED26}"/>
              </a:ext>
            </a:extLst>
          </p:cNvPr>
          <p:cNvSpPr>
            <a:spLocks noGrp="1"/>
          </p:cNvSpPr>
          <p:nvPr>
            <p:ph type="title"/>
          </p:nvPr>
        </p:nvSpPr>
        <p:spPr/>
        <p:txBody>
          <a:bodyPr/>
          <a:lstStyle/>
          <a:p>
            <a:r>
              <a:rPr lang="de-DE" b="1" dirty="0"/>
              <a:t>III. Obdachlosenpolizeirecht</a:t>
            </a:r>
          </a:p>
        </p:txBody>
      </p:sp>
      <p:sp>
        <p:nvSpPr>
          <p:cNvPr id="3" name="Inhaltsplatzhalter 2">
            <a:extLst>
              <a:ext uri="{FF2B5EF4-FFF2-40B4-BE49-F238E27FC236}">
                <a16:creationId xmlns="" xmlns:a16="http://schemas.microsoft.com/office/drawing/2014/main" id="{4F1F84F2-DEB0-497C-856A-4E52D4E90CA4}"/>
              </a:ext>
            </a:extLst>
          </p:cNvPr>
          <p:cNvSpPr>
            <a:spLocks noGrp="1"/>
          </p:cNvSpPr>
          <p:nvPr>
            <p:ph idx="1"/>
          </p:nvPr>
        </p:nvSpPr>
        <p:spPr/>
        <p:txBody>
          <a:bodyPr>
            <a:normAutofit fontScale="77500" lnSpcReduction="20000"/>
          </a:bodyPr>
          <a:lstStyle/>
          <a:p>
            <a:pPr marL="0" indent="0">
              <a:buNone/>
            </a:pPr>
            <a:r>
              <a:rPr lang="de-DE" dirty="0"/>
              <a:t>Da die (unfreiwillige) Obdachlosigkeit das polizeiliche Schutzgut der „öffentlichen Sicherheit“ beeinträchtigt, ist „die Polizei“ (= in Niedersachsen die Gemeinde als unterste Verwaltungsbehörde) verpflichtet, zum Schutz der durch die Obdachlosigkeit bedrohten Grund- und Menschenrechte einzuschreiten und diesen Zustand zu beenden. </a:t>
            </a:r>
          </a:p>
          <a:p>
            <a:pPr marL="0" indent="0">
              <a:buNone/>
            </a:pPr>
            <a:r>
              <a:rPr lang="de-DE" dirty="0"/>
              <a:t>Die ordnungsrechtlichen Maßnahmen zur Vermeidung und Beseitigung der Obdachlosigkeit richten sich daher nach den </a:t>
            </a:r>
            <a:r>
              <a:rPr lang="de-DE" b="1" dirty="0"/>
              <a:t>Polizei- und Ordnungsgesetzen </a:t>
            </a:r>
            <a:r>
              <a:rPr lang="de-DE" dirty="0"/>
              <a:t>der einzelnen Bundesländer – in Niedersachsen nach dem Gesetz über die öffentliche Sicherheit und Ordnung (NPOG.) Das sog. Obdachlosenpolizeirecht ist Teil des öffentlichen Rechts und ein Spezialgebiet des allgemeinen Polizei- und Ordnungsrechts. Nur aus diesen Gesetzen lassen sich die Maßnahmen und Befugnisse herleiten bzw. rechtfertigen. </a:t>
            </a:r>
          </a:p>
          <a:p>
            <a:pPr marL="0" indent="0">
              <a:buNone/>
            </a:pPr>
            <a:r>
              <a:rPr lang="de-DE" dirty="0"/>
              <a:t>Das Obdachlosenpolizeirecht wurde vorwiegend von der Rechtsprechung und Literatur entwickelt. Da die Polizei- und Ordnungsgesetze der einzelnen Bundesländer nur wenige Regelungen zu diesem Fachgebiet enthalten, sind viele Rechtsprobleme durch Auslegung zu lösen. Grundlage der Rechtsanwendung ist aber immer das Polizei- und Ordnungsrecht – also das Recht der Gefahrenabwehr.</a:t>
            </a:r>
          </a:p>
          <a:p>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10</a:t>
            </a:fld>
            <a:endParaRPr lang="en-GB" altLang="de-DE" dirty="0">
              <a:solidFill>
                <a:srgbClr val="000000"/>
              </a:solidFill>
            </a:endParaRPr>
          </a:p>
        </p:txBody>
      </p:sp>
    </p:spTree>
    <p:extLst>
      <p:ext uri="{BB962C8B-B14F-4D97-AF65-F5344CB8AC3E}">
        <p14:creationId xmlns:p14="http://schemas.microsoft.com/office/powerpoint/2010/main" val="249050903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el 1"/>
          <p:cNvSpPr>
            <a:spLocks noGrp="1"/>
          </p:cNvSpPr>
          <p:nvPr>
            <p:ph type="title"/>
          </p:nvPr>
        </p:nvSpPr>
        <p:spPr/>
        <p:txBody>
          <a:bodyPr>
            <a:normAutofit/>
          </a:bodyPr>
          <a:lstStyle/>
          <a:p>
            <a:r>
              <a:rPr lang="de-DE" altLang="de-DE" b="1" dirty="0"/>
              <a:t>XI. Räumungsverfügung - Rechtswidrigkeit einer sofortigen Vollziehung</a:t>
            </a:r>
          </a:p>
        </p:txBody>
      </p:sp>
      <p:sp>
        <p:nvSpPr>
          <p:cNvPr id="110595" name="Inhaltsplatzhalter 2"/>
          <p:cNvSpPr>
            <a:spLocks noGrp="1"/>
          </p:cNvSpPr>
          <p:nvPr>
            <p:ph idx="1"/>
          </p:nvPr>
        </p:nvSpPr>
        <p:spPr/>
        <p:txBody>
          <a:bodyPr>
            <a:normAutofit lnSpcReduction="10000"/>
          </a:bodyPr>
          <a:lstStyle/>
          <a:p>
            <a:pPr>
              <a:lnSpc>
                <a:spcPct val="100000"/>
              </a:lnSpc>
              <a:buFont typeface="Wingdings" pitchFamily="2" charset="2"/>
              <a:buNone/>
            </a:pPr>
            <a:r>
              <a:rPr lang="de-DE" altLang="de-DE" sz="2000" b="1" dirty="0">
                <a:cs typeface="Times New Roman" pitchFamily="18" charset="0"/>
              </a:rPr>
              <a:t>    </a:t>
            </a:r>
            <a:r>
              <a:rPr lang="de-DE" altLang="de-DE" sz="2000" dirty="0">
                <a:cs typeface="Times New Roman" pitchFamily="18" charset="0"/>
              </a:rPr>
              <a:t>Der Erlass einer Räumungsverfügung steht im Ermessen der (Sicherheits-)Behörde. Entscheidende Rechtsfrage in diesem Zusammenhang ist, ob die Behörde verpflichtet ist, im Falle einer Räumung einer Notunterkunft dem Betroffenen eine Ersatzunterkunft zur Verfügung zu stellen, wenn ihm nach der Räumung die unfreiwillige Obdachlosigkeit droht. Das ist grundsätzlich zu bejahen. </a:t>
            </a:r>
          </a:p>
          <a:p>
            <a:pPr>
              <a:lnSpc>
                <a:spcPct val="100000"/>
              </a:lnSpc>
              <a:buFont typeface="Wingdings" pitchFamily="2" charset="2"/>
              <a:buNone/>
            </a:pPr>
            <a:r>
              <a:rPr lang="de-DE" altLang="de-DE" sz="2000" dirty="0">
                <a:cs typeface="Times New Roman" pitchFamily="18" charset="0"/>
              </a:rPr>
              <a:t>    Dazu </a:t>
            </a:r>
            <a:r>
              <a:rPr lang="de-DE" altLang="de-DE" sz="2000" b="1" dirty="0">
                <a:cs typeface="Times New Roman" pitchFamily="18" charset="0"/>
              </a:rPr>
              <a:t>Bay VGH:</a:t>
            </a:r>
          </a:p>
          <a:p>
            <a:pPr>
              <a:lnSpc>
                <a:spcPct val="100000"/>
              </a:lnSpc>
              <a:buFont typeface="Wingdings" pitchFamily="2" charset="2"/>
              <a:buNone/>
            </a:pPr>
            <a:r>
              <a:rPr lang="de-DE" altLang="de-DE" sz="2000" dirty="0">
                <a:cs typeface="Times New Roman" pitchFamily="18" charset="0"/>
              </a:rPr>
              <a:t>    „</a:t>
            </a:r>
            <a:r>
              <a:rPr lang="de-DE" altLang="de-DE" sz="2000" i="1" dirty="0">
                <a:cs typeface="Times New Roman" pitchFamily="18" charset="0"/>
              </a:rPr>
              <a:t>Der angefochtene Räumungsbescheid erweist sich bei summarischer Überprüfung als rechtswidrig, so dass kein öffentliches Interesse an einer sofortigen Vollziehung besteht. Die Antragsgegnerin (= Gemeinde) müsste nach einer Räumung erneut sicherheitsrechtlich gegen die dann eintretende Obdachlosigkeit des Antragstellers einschreiten. Denn dem Antragsteller steht keine anderweitige Wohnmöglichkeit oder Unterkunft zur Verfügung und es ist ihm auch nicht möglich, die Wohnungslosigkeit aus eigener Kraft zu beseitigen. Allein der Umstand, dass die Sozialhilfebehörde im Fall eines Umzugs bereit ist, die angemessenen Unterkunftskosten zu übernehmen, führt nicht zum Vorrang der Selbstverpflichtung des Antragstellers…“ </a:t>
            </a:r>
            <a:r>
              <a:rPr lang="de-DE" altLang="de-DE" sz="2000" dirty="0">
                <a:cs typeface="Times New Roman" pitchFamily="18" charset="0"/>
              </a:rPr>
              <a:t>(Bay VGH, B. v. 13.2.2014 – 4 CS 14.126, </a:t>
            </a:r>
            <a:r>
              <a:rPr lang="de-DE" altLang="de-DE" sz="2000" dirty="0" err="1">
                <a:cs typeface="Times New Roman" pitchFamily="18" charset="0"/>
              </a:rPr>
              <a:t>juris</a:t>
            </a:r>
            <a:r>
              <a:rPr lang="de-DE" altLang="de-DE" sz="2000" dirty="0">
                <a:cs typeface="Times New Roman" pitchFamily="18" charset="0"/>
              </a:rPr>
              <a:t>, </a:t>
            </a:r>
            <a:r>
              <a:rPr lang="de-DE" altLang="de-DE" sz="2000" dirty="0" err="1">
                <a:cs typeface="Times New Roman" pitchFamily="18" charset="0"/>
              </a:rPr>
              <a:t>Rn</a:t>
            </a:r>
            <a:r>
              <a:rPr lang="de-DE" altLang="de-DE" sz="2000" dirty="0">
                <a:cs typeface="Times New Roman" pitchFamily="18" charset="0"/>
              </a:rPr>
              <a:t> 6).</a:t>
            </a:r>
            <a:endParaRPr lang="de-DE" altLang="de-DE" dirty="0"/>
          </a:p>
        </p:txBody>
      </p:sp>
      <p:sp>
        <p:nvSpPr>
          <p:cNvPr id="5"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100</a:t>
            </a:fld>
            <a:endParaRPr lang="en-GB" altLang="de-DE" dirty="0">
              <a:solidFill>
                <a:srgbClr val="000000"/>
              </a:solidFill>
            </a:endParaRPr>
          </a:p>
        </p:txBody>
      </p:sp>
    </p:spTree>
    <p:extLst>
      <p:ext uri="{BB962C8B-B14F-4D97-AF65-F5344CB8AC3E}">
        <p14:creationId xmlns:p14="http://schemas.microsoft.com/office/powerpoint/2010/main" val="249477430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27038536-6DE0-4F6E-A169-54E72CA838EF}"/>
              </a:ext>
            </a:extLst>
          </p:cNvPr>
          <p:cNvSpPr>
            <a:spLocks noGrp="1"/>
          </p:cNvSpPr>
          <p:nvPr>
            <p:ph type="title"/>
          </p:nvPr>
        </p:nvSpPr>
        <p:spPr/>
        <p:txBody>
          <a:bodyPr/>
          <a:lstStyle/>
          <a:p>
            <a:r>
              <a:rPr lang="de-DE" altLang="de-DE" b="1" dirty="0"/>
              <a:t>XI. Räumungsverfügung – Antrag auf Anordnung der aufschiebenden Wirkung</a:t>
            </a:r>
            <a:endParaRPr lang="de-DE" b="1" dirty="0"/>
          </a:p>
        </p:txBody>
      </p:sp>
      <p:sp>
        <p:nvSpPr>
          <p:cNvPr id="3" name="Inhaltsplatzhalter 2">
            <a:extLst>
              <a:ext uri="{FF2B5EF4-FFF2-40B4-BE49-F238E27FC236}">
                <a16:creationId xmlns="" xmlns:a16="http://schemas.microsoft.com/office/drawing/2014/main" id="{4448E5E6-99F6-4C3B-909E-031DD75AA078}"/>
              </a:ext>
            </a:extLst>
          </p:cNvPr>
          <p:cNvSpPr>
            <a:spLocks noGrp="1"/>
          </p:cNvSpPr>
          <p:nvPr>
            <p:ph idx="1"/>
          </p:nvPr>
        </p:nvSpPr>
        <p:spPr/>
        <p:txBody>
          <a:bodyPr>
            <a:normAutofit lnSpcReduction="10000"/>
          </a:bodyPr>
          <a:lstStyle/>
          <a:p>
            <a:pPr marL="0" indent="0">
              <a:buNone/>
            </a:pPr>
            <a:r>
              <a:rPr lang="de-DE" dirty="0"/>
              <a:t>Die </a:t>
            </a:r>
            <a:r>
              <a:rPr lang="de-DE" b="1" dirty="0"/>
              <a:t>Anordnung der sofortigen Vollziehbarkeit einer Verfügung </a:t>
            </a:r>
            <a:r>
              <a:rPr lang="de-DE" dirty="0"/>
              <a:t>stellt eine besondere Verwaltungsmaßnahme dar. </a:t>
            </a:r>
          </a:p>
          <a:p>
            <a:pPr marL="0" indent="0">
              <a:buNone/>
            </a:pPr>
            <a:r>
              <a:rPr lang="de-DE" dirty="0"/>
              <a:t>Gegen die Anordnung der sofortigen Vollziehung durch die den Verwaltungsakt erlassende Sicherheitsbehörde kommt nur der Antrag eines Betroffenen</a:t>
            </a:r>
          </a:p>
          <a:p>
            <a:r>
              <a:rPr lang="de-DE" dirty="0"/>
              <a:t>bei der Behörde auf Aussetzung der Vollziehung nach § 80 Abs. 4 VwGO in Betracht </a:t>
            </a:r>
            <a:r>
              <a:rPr lang="de-DE" b="1" dirty="0"/>
              <a:t>oder</a:t>
            </a:r>
          </a:p>
          <a:p>
            <a:r>
              <a:rPr lang="de-DE" dirty="0"/>
              <a:t>beim Verwaltungsgericht auf Anordnung der aufschiebenden Wirkung nach § 80 Abs. 5 VwGO. In diesem Fall entscheidet das Gericht in einem einstweiligen Rechtsschutzverfahren, ob der Verwaltungsakt sofort vollstreckt werden kann oder nicht.</a:t>
            </a:r>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101</a:t>
            </a:fld>
            <a:endParaRPr lang="en-GB" altLang="de-DE" dirty="0">
              <a:solidFill>
                <a:srgbClr val="000000"/>
              </a:solidFill>
            </a:endParaRPr>
          </a:p>
        </p:txBody>
      </p:sp>
    </p:spTree>
    <p:extLst>
      <p:ext uri="{BB962C8B-B14F-4D97-AF65-F5344CB8AC3E}">
        <p14:creationId xmlns:p14="http://schemas.microsoft.com/office/powerpoint/2010/main" val="101816793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58D82626-DE76-47BC-B0F1-45DC290929E0}"/>
              </a:ext>
            </a:extLst>
          </p:cNvPr>
          <p:cNvSpPr>
            <a:spLocks noGrp="1"/>
          </p:cNvSpPr>
          <p:nvPr>
            <p:ph type="title"/>
          </p:nvPr>
        </p:nvSpPr>
        <p:spPr/>
        <p:txBody>
          <a:bodyPr>
            <a:normAutofit fontScale="90000"/>
          </a:bodyPr>
          <a:lstStyle/>
          <a:p>
            <a:r>
              <a:rPr lang="de-DE" altLang="de-DE" b="1" dirty="0"/>
              <a:t>XI. Räumungsverfügung – Notwendigkeit des Erlasses einer erneuten Einweisungsverfügung?</a:t>
            </a:r>
            <a:endParaRPr lang="de-DE" b="1" dirty="0"/>
          </a:p>
        </p:txBody>
      </p:sp>
      <p:sp>
        <p:nvSpPr>
          <p:cNvPr id="3" name="Inhaltsplatzhalter 2">
            <a:extLst>
              <a:ext uri="{FF2B5EF4-FFF2-40B4-BE49-F238E27FC236}">
                <a16:creationId xmlns="" xmlns:a16="http://schemas.microsoft.com/office/drawing/2014/main" id="{2FF56FF6-C3EE-4D20-AE93-C8550D3F3979}"/>
              </a:ext>
            </a:extLst>
          </p:cNvPr>
          <p:cNvSpPr>
            <a:spLocks noGrp="1"/>
          </p:cNvSpPr>
          <p:nvPr>
            <p:ph idx="1"/>
          </p:nvPr>
        </p:nvSpPr>
        <p:spPr/>
        <p:txBody>
          <a:bodyPr>
            <a:normAutofit fontScale="92500" lnSpcReduction="20000"/>
          </a:bodyPr>
          <a:lstStyle/>
          <a:p>
            <a:pPr marL="0" indent="0">
              <a:buNone/>
            </a:pPr>
            <a:r>
              <a:rPr lang="de-DE" b="1" dirty="0"/>
              <a:t>VG Freiburg:</a:t>
            </a:r>
          </a:p>
          <a:p>
            <a:pPr marL="0" indent="0">
              <a:buNone/>
            </a:pPr>
            <a:r>
              <a:rPr lang="de-DE" dirty="0"/>
              <a:t>Eine Anordnung, eine Obdachlosenunterkunft zu räumen, ist ohne gleichzeitige verfügte Zuweisung des Betroffenen in eine andere Obdachlosenunterkunft nur dann ermessensfehlerfrei, wenn dieser nach Verlassen bzw. Räumung der Unterkunft nicht in eine unfreiwillige Obdachlosigkeit gerät, was dann der Fall ist, wenn er aufgrund eigenen Einkommens bzw. auf Grund von Sozialleistungen in der Lage ist, sich selbst eine Wohnung zu beschaffen.</a:t>
            </a:r>
          </a:p>
          <a:p>
            <a:pPr marL="0" indent="0">
              <a:buNone/>
            </a:pPr>
            <a:r>
              <a:rPr lang="de-DE" dirty="0"/>
              <a:t>Wendet sich der Betroffene mit einem Antrag nach § 80 Abs. 5 VwGO gegen die Räumungsverfügung unter Hinweis auf ihm andernfalls drohende Obdachlosigkeit, so macht er damit der Sache nach unmittelbar einen Anspruch auf Zuweisung in eine Obdachlosenunterkunft geltend und hat deshalb glaubhaft zu machen, dass er nicht in der Lage ist, selbst eine Wohnung zu finden (Beschluss vom 16.2.2017 – 6 K 58/17, </a:t>
            </a:r>
            <a:r>
              <a:rPr lang="de-DE" dirty="0" err="1"/>
              <a:t>juris</a:t>
            </a:r>
            <a:r>
              <a:rPr lang="de-DE" dirty="0"/>
              <a:t>, </a:t>
            </a:r>
            <a:r>
              <a:rPr lang="de-DE" dirty="0" err="1"/>
              <a:t>Rn</a:t>
            </a:r>
            <a:r>
              <a:rPr lang="de-DE" dirty="0"/>
              <a:t> 10, 14)</a:t>
            </a:r>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102</a:t>
            </a:fld>
            <a:endParaRPr lang="en-GB" altLang="de-DE" dirty="0">
              <a:solidFill>
                <a:srgbClr val="000000"/>
              </a:solidFill>
            </a:endParaRPr>
          </a:p>
        </p:txBody>
      </p:sp>
    </p:spTree>
    <p:extLst>
      <p:ext uri="{BB962C8B-B14F-4D97-AF65-F5344CB8AC3E}">
        <p14:creationId xmlns:p14="http://schemas.microsoft.com/office/powerpoint/2010/main" val="378476503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EE41BA5-B630-41E7-A43C-88DC5BB499AF}"/>
              </a:ext>
            </a:extLst>
          </p:cNvPr>
          <p:cNvSpPr>
            <a:spLocks noGrp="1"/>
          </p:cNvSpPr>
          <p:nvPr>
            <p:ph type="title"/>
          </p:nvPr>
        </p:nvSpPr>
        <p:spPr/>
        <p:txBody>
          <a:bodyPr/>
          <a:lstStyle/>
          <a:p>
            <a:r>
              <a:rPr lang="de-DE" altLang="de-DE" b="1" dirty="0"/>
              <a:t>XI. Räumungsverfügung - Vollstreckung</a:t>
            </a:r>
            <a:endParaRPr lang="de-DE" b="1" dirty="0"/>
          </a:p>
        </p:txBody>
      </p:sp>
      <p:sp>
        <p:nvSpPr>
          <p:cNvPr id="3" name="Inhaltsplatzhalter 2">
            <a:extLst>
              <a:ext uri="{FF2B5EF4-FFF2-40B4-BE49-F238E27FC236}">
                <a16:creationId xmlns="" xmlns:a16="http://schemas.microsoft.com/office/drawing/2014/main" id="{525AD7A1-6439-4301-A157-41C2C5BAD2CA}"/>
              </a:ext>
            </a:extLst>
          </p:cNvPr>
          <p:cNvSpPr>
            <a:spLocks noGrp="1"/>
          </p:cNvSpPr>
          <p:nvPr>
            <p:ph idx="1"/>
          </p:nvPr>
        </p:nvSpPr>
        <p:spPr/>
        <p:txBody>
          <a:bodyPr>
            <a:normAutofit/>
          </a:bodyPr>
          <a:lstStyle/>
          <a:p>
            <a:pPr marL="0" indent="0">
              <a:buNone/>
            </a:pPr>
            <a:r>
              <a:rPr lang="de-DE" b="1" dirty="0"/>
              <a:t>Rechtsgrundlage der Vollstreckung:</a:t>
            </a:r>
          </a:p>
          <a:p>
            <a:pPr marL="0" indent="0">
              <a:buNone/>
            </a:pPr>
            <a:r>
              <a:rPr lang="de-DE" dirty="0"/>
              <a:t>Die Androhung des unmittelbaren Zwangs einer Räumungsverfügung findet ihre Rechtsgrundlage in den §§ 64 ff. NPOG.</a:t>
            </a:r>
          </a:p>
          <a:p>
            <a:pPr marL="0" indent="0">
              <a:buNone/>
            </a:pPr>
            <a:r>
              <a:rPr lang="de-DE" dirty="0"/>
              <a:t>Als geeignetes Zwangsmittel kommt regelmäßig nur der unmittelbare Zwang in Betracht. Denn nur dadurch kann eine sofortige Räumung einer Unterkunft erreicht werden (Räumung / Entfernung der eingebrachten Sachen / unmittelbarer Zwang gegenüber eventuellen Bewohnern).</a:t>
            </a:r>
          </a:p>
          <a:p>
            <a:pPr marL="0" indent="0">
              <a:buNone/>
            </a:pPr>
            <a:r>
              <a:rPr lang="de-DE" dirty="0"/>
              <a:t>Mit der Durchführung der Zwangsräumung sollte ausschließlich der Polizeivollzugsdienst beauftragt werden.</a:t>
            </a:r>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103</a:t>
            </a:fld>
            <a:endParaRPr lang="en-GB" altLang="de-DE" dirty="0">
              <a:solidFill>
                <a:srgbClr val="000000"/>
              </a:solidFill>
            </a:endParaRPr>
          </a:p>
        </p:txBody>
      </p:sp>
    </p:spTree>
    <p:extLst>
      <p:ext uri="{BB962C8B-B14F-4D97-AF65-F5344CB8AC3E}">
        <p14:creationId xmlns:p14="http://schemas.microsoft.com/office/powerpoint/2010/main" val="134892931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el 1"/>
          <p:cNvSpPr>
            <a:spLocks noGrp="1"/>
          </p:cNvSpPr>
          <p:nvPr>
            <p:ph type="title"/>
          </p:nvPr>
        </p:nvSpPr>
        <p:spPr/>
        <p:txBody>
          <a:bodyPr/>
          <a:lstStyle/>
          <a:p>
            <a:r>
              <a:rPr lang="de-DE" altLang="de-DE" b="1" dirty="0"/>
              <a:t>XII. Die Umsetzungsverfügung</a:t>
            </a:r>
          </a:p>
        </p:txBody>
      </p:sp>
      <p:sp>
        <p:nvSpPr>
          <p:cNvPr id="112643" name="Inhaltsplatzhalter 2"/>
          <p:cNvSpPr>
            <a:spLocks noGrp="1"/>
          </p:cNvSpPr>
          <p:nvPr>
            <p:ph idx="1"/>
          </p:nvPr>
        </p:nvSpPr>
        <p:spPr/>
        <p:txBody>
          <a:bodyPr>
            <a:normAutofit lnSpcReduction="10000"/>
          </a:bodyPr>
          <a:lstStyle/>
          <a:p>
            <a:pPr>
              <a:buFont typeface="Wingdings" pitchFamily="2" charset="2"/>
              <a:buNone/>
            </a:pPr>
            <a:r>
              <a:rPr lang="de-DE" altLang="de-DE" b="1" dirty="0"/>
              <a:t>   </a:t>
            </a:r>
            <a:r>
              <a:rPr lang="de-DE" altLang="de-DE" b="1" dirty="0" smtClean="0"/>
              <a:t>Beispielfall</a:t>
            </a:r>
            <a:r>
              <a:rPr lang="de-DE" altLang="de-DE" b="1" dirty="0"/>
              <a:t>:</a:t>
            </a:r>
            <a:r>
              <a:rPr lang="de-DE" altLang="de-DE" dirty="0"/>
              <a:t> </a:t>
            </a:r>
          </a:p>
          <a:p>
            <a:pPr>
              <a:lnSpc>
                <a:spcPct val="100000"/>
              </a:lnSpc>
              <a:buFont typeface="Wingdings" pitchFamily="2" charset="2"/>
              <a:buNone/>
            </a:pPr>
            <a:r>
              <a:rPr lang="de-DE" altLang="de-DE" dirty="0"/>
              <a:t>   Der obdachlose O und sein Sohn S wurden vor </a:t>
            </a:r>
            <a:r>
              <a:rPr lang="de-DE" altLang="de-DE" dirty="0" smtClean="0"/>
              <a:t>fünf </a:t>
            </a:r>
            <a:r>
              <a:rPr lang="de-DE" altLang="de-DE" dirty="0"/>
              <a:t>Jahren durch entsprechende Einweisungsverfügungen der Gemeinde G in eine Notunterkunft in der A-Straße, bestehend aus zwei Zimmern, eingewiesen. Nach Abschluss seiner Ausbildung ist Sohn S ausgezogen. G beabsichtigt nunmehr, den allein in der bisher zugewiesenen Unterkunft wohnenden O in eine kleinere Unterkunft in der B-Straße umzusetzen. O ist damit nicht einverstanden. Was muss G beachten, damit sie diese Maßnahme notfalls auch gegen den Willen des O durchsetzen kann? </a:t>
            </a:r>
          </a:p>
        </p:txBody>
      </p:sp>
      <p:sp>
        <p:nvSpPr>
          <p:cNvPr id="5"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104</a:t>
            </a:fld>
            <a:endParaRPr lang="en-GB" altLang="de-DE" dirty="0">
              <a:solidFill>
                <a:srgbClr val="000000"/>
              </a:solidFill>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Rectangle 1"/>
          <p:cNvSpPr>
            <a:spLocks noGrp="1" noChangeArrowheads="1"/>
          </p:cNvSpPr>
          <p:nvPr>
            <p:ph type="title"/>
          </p:nvPr>
        </p:nvSpPr>
        <p:spPr>
          <a:xfrm>
            <a:off x="1918606" y="0"/>
            <a:ext cx="7904843" cy="1295400"/>
          </a:xfrm>
        </p:spPr>
        <p:txBody>
          <a:bodyPr/>
          <a:lstStyle/>
          <a:p>
            <a:pP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de-DE" b="1" dirty="0"/>
              <a:t>XII. Die </a:t>
            </a:r>
            <a:r>
              <a:rPr lang="en-GB" altLang="de-DE" b="1" dirty="0" err="1"/>
              <a:t>Umsetzungsverfügung</a:t>
            </a:r>
            <a:endParaRPr lang="en-GB" altLang="de-DE" b="1" dirty="0"/>
          </a:p>
        </p:txBody>
      </p:sp>
      <p:sp>
        <p:nvSpPr>
          <p:cNvPr id="113668" name="Rectangle 2"/>
          <p:cNvSpPr>
            <a:spLocks noGrp="1" noChangeArrowheads="1"/>
          </p:cNvSpPr>
          <p:nvPr>
            <p:ph type="body" idx="4294967295"/>
          </p:nvPr>
        </p:nvSpPr>
        <p:spPr>
          <a:xfrm>
            <a:off x="1981200" y="1719263"/>
            <a:ext cx="8229600" cy="4411662"/>
          </a:xfrm>
        </p:spPr>
        <p:txBody>
          <a:bodyPr>
            <a:normAutofit fontScale="92500" lnSpcReduction="10000"/>
          </a:bodyPr>
          <a:lstStyle/>
          <a:p>
            <a:pPr>
              <a:lnSpc>
                <a:spcPct val="80000"/>
              </a:lnSpc>
              <a:spcBef>
                <a:spcPts val="525"/>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100" dirty="0" err="1"/>
              <a:t>Mit</a:t>
            </a:r>
            <a:r>
              <a:rPr lang="en-GB" altLang="de-DE" sz="2100" dirty="0"/>
              <a:t> der </a:t>
            </a:r>
            <a:r>
              <a:rPr lang="en-GB" altLang="de-DE" sz="2100" b="1" dirty="0" err="1"/>
              <a:t>Umsetzungsverfügung</a:t>
            </a:r>
            <a:r>
              <a:rPr lang="en-GB" altLang="de-DE" sz="2100" dirty="0"/>
              <a:t> </a:t>
            </a:r>
            <a:r>
              <a:rPr lang="en-GB" altLang="de-DE" sz="2100" dirty="0" err="1"/>
              <a:t>wird</a:t>
            </a:r>
            <a:r>
              <a:rPr lang="en-GB" altLang="de-DE" sz="2100" dirty="0"/>
              <a:t> die </a:t>
            </a:r>
            <a:r>
              <a:rPr lang="en-GB" altLang="de-DE" sz="2100" dirty="0" err="1"/>
              <a:t>Rechtswirkung</a:t>
            </a:r>
            <a:r>
              <a:rPr lang="en-GB" altLang="de-DE" sz="2100" dirty="0"/>
              <a:t> der </a:t>
            </a:r>
            <a:r>
              <a:rPr lang="en-GB" altLang="de-DE" sz="2100" dirty="0" err="1"/>
              <a:t>Inanspruchnahme</a:t>
            </a:r>
            <a:endParaRPr lang="en-GB" altLang="de-DE" sz="2100" dirty="0"/>
          </a:p>
          <a:p>
            <a:pPr>
              <a:lnSpc>
                <a:spcPct val="80000"/>
              </a:lnSpc>
              <a:spcBef>
                <a:spcPts val="525"/>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100" dirty="0" err="1"/>
              <a:t>einer</a:t>
            </a:r>
            <a:r>
              <a:rPr lang="en-GB" altLang="de-DE" sz="2100" dirty="0"/>
              <a:t> </a:t>
            </a:r>
            <a:r>
              <a:rPr lang="en-GB" altLang="de-DE" sz="2100" dirty="0" err="1"/>
              <a:t>bisher</a:t>
            </a:r>
            <a:r>
              <a:rPr lang="en-GB" altLang="de-DE" sz="2100" dirty="0"/>
              <a:t> </a:t>
            </a:r>
            <a:r>
              <a:rPr lang="en-GB" altLang="de-DE" sz="2100" dirty="0" err="1"/>
              <a:t>zugewiesenen</a:t>
            </a:r>
            <a:r>
              <a:rPr lang="en-GB" altLang="de-DE" sz="2100" dirty="0"/>
              <a:t> </a:t>
            </a:r>
            <a:r>
              <a:rPr lang="en-GB" altLang="de-DE" sz="2100" dirty="0" err="1"/>
              <a:t>Unterkunft</a:t>
            </a:r>
            <a:r>
              <a:rPr lang="en-GB" altLang="de-DE" sz="2100" dirty="0"/>
              <a:t> </a:t>
            </a:r>
            <a:r>
              <a:rPr lang="en-GB" altLang="de-DE" sz="2100" dirty="0" err="1"/>
              <a:t>beendet</a:t>
            </a:r>
            <a:r>
              <a:rPr lang="en-GB" altLang="de-DE" sz="2100" dirty="0"/>
              <a:t> und </a:t>
            </a:r>
            <a:r>
              <a:rPr lang="en-GB" altLang="de-DE" sz="2100" dirty="0" err="1"/>
              <a:t>dem</a:t>
            </a:r>
            <a:r>
              <a:rPr lang="en-GB" altLang="de-DE" sz="2100" dirty="0"/>
              <a:t> </a:t>
            </a:r>
            <a:r>
              <a:rPr lang="en-GB" altLang="de-DE" sz="2100" dirty="0" err="1"/>
              <a:t>Betroffenen</a:t>
            </a:r>
            <a:r>
              <a:rPr lang="en-GB" altLang="de-DE" sz="2100" dirty="0"/>
              <a:t> </a:t>
            </a:r>
            <a:r>
              <a:rPr lang="en-GB" altLang="de-DE" sz="2100" dirty="0" err="1"/>
              <a:t>durch</a:t>
            </a:r>
            <a:r>
              <a:rPr lang="en-GB" altLang="de-DE" sz="2100" dirty="0"/>
              <a:t> die</a:t>
            </a:r>
          </a:p>
          <a:p>
            <a:pPr>
              <a:lnSpc>
                <a:spcPct val="80000"/>
              </a:lnSpc>
              <a:spcBef>
                <a:spcPts val="525"/>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100" dirty="0" err="1"/>
              <a:t>Einweisung</a:t>
            </a:r>
            <a:r>
              <a:rPr lang="en-GB" altLang="de-DE" sz="2100" dirty="0"/>
              <a:t> in </a:t>
            </a:r>
            <a:r>
              <a:rPr lang="en-GB" altLang="de-DE" sz="2100" dirty="0" err="1"/>
              <a:t>andere</a:t>
            </a:r>
            <a:r>
              <a:rPr lang="en-GB" altLang="de-DE" sz="2100" dirty="0"/>
              <a:t> </a:t>
            </a:r>
            <a:r>
              <a:rPr lang="en-GB" altLang="de-DE" sz="2100" dirty="0" err="1"/>
              <a:t>Räume</a:t>
            </a:r>
            <a:r>
              <a:rPr lang="en-GB" altLang="de-DE" sz="2100" dirty="0"/>
              <a:t> die </a:t>
            </a:r>
            <a:r>
              <a:rPr lang="en-GB" altLang="de-DE" sz="2100" dirty="0" err="1"/>
              <a:t>Möglichkeit</a:t>
            </a:r>
            <a:r>
              <a:rPr lang="en-GB" altLang="de-DE" sz="2100" dirty="0"/>
              <a:t> </a:t>
            </a:r>
            <a:r>
              <a:rPr lang="en-GB" altLang="de-DE" sz="2100" dirty="0" err="1"/>
              <a:t>eröffnet</a:t>
            </a:r>
            <a:r>
              <a:rPr lang="en-GB" altLang="de-DE" sz="2100" dirty="0"/>
              <a:t>, </a:t>
            </a:r>
            <a:r>
              <a:rPr lang="en-GB" altLang="de-DE" sz="2100" dirty="0" err="1"/>
              <a:t>diese</a:t>
            </a:r>
            <a:r>
              <a:rPr lang="en-GB" altLang="de-DE" sz="2100" dirty="0"/>
              <a:t> </a:t>
            </a:r>
            <a:r>
              <a:rPr lang="en-GB" altLang="de-DE" sz="2100" dirty="0" err="1"/>
              <a:t>zu</a:t>
            </a:r>
            <a:r>
              <a:rPr lang="en-GB" altLang="de-DE" sz="2100" dirty="0"/>
              <a:t> </a:t>
            </a:r>
            <a:r>
              <a:rPr lang="en-GB" altLang="de-DE" sz="2100" dirty="0" err="1"/>
              <a:t>nutzen</a:t>
            </a:r>
            <a:r>
              <a:rPr lang="en-GB" altLang="de-DE" sz="2100" dirty="0"/>
              <a:t>. </a:t>
            </a:r>
          </a:p>
          <a:p>
            <a:pPr>
              <a:lnSpc>
                <a:spcPct val="80000"/>
              </a:lnSpc>
              <a:spcBef>
                <a:spcPts val="525"/>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de-DE" sz="2100" dirty="0"/>
          </a:p>
          <a:p>
            <a:pPr>
              <a:lnSpc>
                <a:spcPct val="80000"/>
              </a:lnSpc>
              <a:spcBef>
                <a:spcPts val="525"/>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100" dirty="0"/>
              <a:t>Die </a:t>
            </a:r>
            <a:r>
              <a:rPr lang="en-GB" altLang="de-DE" sz="2100" dirty="0" err="1"/>
              <a:t>Verfügung</a:t>
            </a:r>
            <a:r>
              <a:rPr lang="en-GB" altLang="de-DE" sz="2100" dirty="0"/>
              <a:t> </a:t>
            </a:r>
            <a:r>
              <a:rPr lang="en-GB" altLang="de-DE" sz="2100" dirty="0" err="1"/>
              <a:t>besteht</a:t>
            </a:r>
            <a:r>
              <a:rPr lang="en-GB" altLang="de-DE" sz="2100" dirty="0"/>
              <a:t> </a:t>
            </a:r>
            <a:r>
              <a:rPr lang="en-GB" altLang="de-DE" sz="2100" dirty="0" err="1"/>
              <a:t>aus</a:t>
            </a:r>
            <a:r>
              <a:rPr lang="en-GB" altLang="de-DE" sz="2100" dirty="0"/>
              <a:t> </a:t>
            </a:r>
            <a:r>
              <a:rPr lang="en-GB" altLang="de-DE" sz="2100" b="1" dirty="0" err="1"/>
              <a:t>drei</a:t>
            </a:r>
            <a:r>
              <a:rPr lang="en-GB" altLang="de-DE" sz="2100" dirty="0"/>
              <a:t> </a:t>
            </a:r>
            <a:r>
              <a:rPr lang="en-GB" altLang="de-DE" sz="2100" dirty="0" err="1"/>
              <a:t>Teilen</a:t>
            </a:r>
            <a:r>
              <a:rPr lang="en-GB" altLang="de-DE" sz="2100" dirty="0"/>
              <a:t> (</a:t>
            </a:r>
            <a:r>
              <a:rPr lang="en-GB" altLang="de-DE" sz="2100" dirty="0" err="1"/>
              <a:t>siehe</a:t>
            </a:r>
            <a:r>
              <a:rPr lang="en-GB" altLang="de-DE" sz="2100" dirty="0"/>
              <a:t> </a:t>
            </a:r>
            <a:r>
              <a:rPr lang="en-GB" altLang="de-DE" sz="2100" dirty="0" err="1"/>
              <a:t>Musterverfügung</a:t>
            </a:r>
            <a:r>
              <a:rPr lang="en-GB" altLang="de-DE" sz="2100" dirty="0"/>
              <a:t>, Anlage):</a:t>
            </a:r>
          </a:p>
          <a:p>
            <a:pPr>
              <a:lnSpc>
                <a:spcPct val="80000"/>
              </a:lnSpc>
              <a:spcBef>
                <a:spcPts val="525"/>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de-DE" sz="2100" dirty="0"/>
          </a:p>
          <a:p>
            <a:pPr>
              <a:lnSpc>
                <a:spcPct val="80000"/>
              </a:lnSpc>
              <a:spcBef>
                <a:spcPts val="525"/>
              </a:spcBef>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100" dirty="0" err="1"/>
              <a:t>Aufhebung</a:t>
            </a:r>
            <a:r>
              <a:rPr lang="en-GB" altLang="de-DE" sz="2100" dirty="0"/>
              <a:t> </a:t>
            </a:r>
            <a:r>
              <a:rPr lang="en-GB" altLang="de-DE" sz="2100" dirty="0" err="1"/>
              <a:t>der</a:t>
            </a:r>
            <a:r>
              <a:rPr lang="en-GB" altLang="de-DE" sz="2100" dirty="0"/>
              <a:t> </a:t>
            </a:r>
            <a:r>
              <a:rPr lang="en-GB" altLang="de-DE" sz="2100" dirty="0" err="1"/>
              <a:t>bisherigen</a:t>
            </a:r>
            <a:r>
              <a:rPr lang="en-GB" altLang="de-DE" sz="2100" dirty="0"/>
              <a:t> </a:t>
            </a:r>
            <a:r>
              <a:rPr lang="en-GB" altLang="de-DE" sz="2100" dirty="0" err="1"/>
              <a:t>Einweisungsverfügung</a:t>
            </a:r>
            <a:r>
              <a:rPr lang="en-GB" altLang="de-DE" sz="2100" dirty="0"/>
              <a:t>.</a:t>
            </a:r>
          </a:p>
          <a:p>
            <a:pPr>
              <a:lnSpc>
                <a:spcPct val="80000"/>
              </a:lnSpc>
              <a:spcBef>
                <a:spcPts val="525"/>
              </a:spcBef>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100" dirty="0" err="1"/>
              <a:t>Anordnung</a:t>
            </a:r>
            <a:r>
              <a:rPr lang="en-GB" altLang="de-DE" sz="2100" dirty="0"/>
              <a:t> </a:t>
            </a:r>
            <a:r>
              <a:rPr lang="en-GB" altLang="de-DE" sz="2100" dirty="0" err="1"/>
              <a:t>der</a:t>
            </a:r>
            <a:r>
              <a:rPr lang="en-GB" altLang="de-DE" sz="2100" dirty="0"/>
              <a:t> </a:t>
            </a:r>
            <a:r>
              <a:rPr lang="en-GB" altLang="de-DE" sz="2100" dirty="0" err="1"/>
              <a:t>Räumung</a:t>
            </a:r>
            <a:r>
              <a:rPr lang="en-GB" altLang="de-DE" sz="2100" dirty="0"/>
              <a:t> </a:t>
            </a:r>
            <a:r>
              <a:rPr lang="en-GB" altLang="de-DE" sz="2100" dirty="0" err="1"/>
              <a:t>der</a:t>
            </a:r>
            <a:r>
              <a:rPr lang="en-GB" altLang="de-DE" sz="2100" dirty="0"/>
              <a:t> </a:t>
            </a:r>
            <a:r>
              <a:rPr lang="en-GB" altLang="de-DE" sz="2100" dirty="0" err="1"/>
              <a:t>bisherigen</a:t>
            </a:r>
            <a:r>
              <a:rPr lang="en-GB" altLang="de-DE" sz="2100" dirty="0"/>
              <a:t> </a:t>
            </a:r>
            <a:r>
              <a:rPr lang="en-GB" altLang="de-DE" sz="2100" dirty="0" err="1"/>
              <a:t>Unterkunft</a:t>
            </a:r>
            <a:r>
              <a:rPr lang="en-GB" altLang="de-DE" sz="2100" dirty="0"/>
              <a:t>. </a:t>
            </a:r>
          </a:p>
          <a:p>
            <a:pPr>
              <a:lnSpc>
                <a:spcPct val="80000"/>
              </a:lnSpc>
              <a:spcBef>
                <a:spcPts val="525"/>
              </a:spcBef>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100" dirty="0" err="1"/>
              <a:t>Einweisung</a:t>
            </a:r>
            <a:r>
              <a:rPr lang="en-GB" altLang="de-DE" sz="2100" dirty="0"/>
              <a:t> in </a:t>
            </a:r>
            <a:r>
              <a:rPr lang="en-GB" altLang="de-DE" sz="2100" dirty="0" err="1"/>
              <a:t>eine</a:t>
            </a:r>
            <a:r>
              <a:rPr lang="en-GB" altLang="de-DE" sz="2100" dirty="0"/>
              <a:t> </a:t>
            </a:r>
            <a:r>
              <a:rPr lang="en-GB" altLang="de-DE" sz="2100" dirty="0" err="1"/>
              <a:t>neue</a:t>
            </a:r>
            <a:r>
              <a:rPr lang="en-GB" altLang="de-DE" sz="2100" dirty="0"/>
              <a:t> </a:t>
            </a:r>
            <a:r>
              <a:rPr lang="en-GB" altLang="de-DE" sz="2100" dirty="0" err="1"/>
              <a:t>Unterkunft</a:t>
            </a:r>
            <a:r>
              <a:rPr lang="en-GB" altLang="de-DE" sz="2100" dirty="0"/>
              <a:t>.</a:t>
            </a:r>
          </a:p>
          <a:p>
            <a:pPr>
              <a:lnSpc>
                <a:spcPct val="80000"/>
              </a:lnSpc>
              <a:spcBef>
                <a:spcPts val="525"/>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de-DE" sz="2100" dirty="0"/>
          </a:p>
          <a:p>
            <a:pPr marL="0" indent="0">
              <a:lnSpc>
                <a:spcPct val="110000"/>
              </a:lnSpc>
              <a:spcBef>
                <a:spcPts val="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100" dirty="0"/>
              <a:t>Die </a:t>
            </a:r>
            <a:r>
              <a:rPr lang="en-GB" altLang="de-DE" sz="2100" dirty="0" err="1"/>
              <a:t>Verfügung</a:t>
            </a:r>
            <a:r>
              <a:rPr lang="en-GB" altLang="de-DE" sz="2100" dirty="0"/>
              <a:t> </a:t>
            </a:r>
            <a:r>
              <a:rPr lang="en-GB" altLang="de-DE" sz="2100" dirty="0" err="1"/>
              <a:t>ist</a:t>
            </a:r>
            <a:r>
              <a:rPr lang="en-GB" altLang="de-DE" sz="2100" dirty="0"/>
              <a:t> </a:t>
            </a:r>
            <a:r>
              <a:rPr lang="en-GB" altLang="de-DE" sz="2100" dirty="0" err="1"/>
              <a:t>ein</a:t>
            </a:r>
            <a:r>
              <a:rPr lang="en-GB" altLang="de-DE" sz="2100" dirty="0"/>
              <a:t> </a:t>
            </a:r>
            <a:r>
              <a:rPr lang="en-GB" altLang="de-DE" sz="2100" b="1" dirty="0" err="1"/>
              <a:t>Verwaltungsakt</a:t>
            </a:r>
            <a:r>
              <a:rPr lang="en-GB" altLang="de-DE" sz="2100" dirty="0"/>
              <a:t> </a:t>
            </a:r>
            <a:r>
              <a:rPr lang="en-GB" altLang="de-DE" sz="2100" dirty="0" err="1"/>
              <a:t>mit</a:t>
            </a:r>
            <a:r>
              <a:rPr lang="en-GB" altLang="de-DE" sz="2100" dirty="0"/>
              <a:t> </a:t>
            </a:r>
            <a:r>
              <a:rPr lang="en-GB" altLang="de-DE" sz="2100" dirty="0" err="1"/>
              <a:t>Doppelwirkung</a:t>
            </a:r>
            <a:r>
              <a:rPr lang="en-GB" altLang="de-DE" sz="2100" dirty="0"/>
              <a:t>. Die </a:t>
            </a:r>
            <a:r>
              <a:rPr lang="en-GB" altLang="de-DE" sz="2100" dirty="0" err="1" smtClean="0"/>
              <a:t>Umsetzungsmaßnahme</a:t>
            </a:r>
            <a:r>
              <a:rPr lang="en-GB" altLang="de-DE" sz="2100" dirty="0" smtClean="0"/>
              <a:t> </a:t>
            </a:r>
            <a:r>
              <a:rPr lang="en-GB" altLang="de-DE" sz="2100" dirty="0" err="1" smtClean="0"/>
              <a:t>kann</a:t>
            </a:r>
            <a:r>
              <a:rPr lang="en-GB" altLang="de-DE" sz="2100" dirty="0" smtClean="0"/>
              <a:t> </a:t>
            </a:r>
            <a:r>
              <a:rPr lang="en-GB" altLang="de-DE" sz="2100" dirty="0" err="1"/>
              <a:t>durchgeführt</a:t>
            </a:r>
            <a:r>
              <a:rPr lang="en-GB" altLang="de-DE" sz="2100" dirty="0"/>
              <a:t> </a:t>
            </a:r>
            <a:r>
              <a:rPr lang="en-GB" altLang="de-DE" sz="2100" dirty="0" err="1"/>
              <a:t>werden</a:t>
            </a:r>
            <a:r>
              <a:rPr lang="en-GB" altLang="de-DE" sz="2100" dirty="0"/>
              <a:t>, </a:t>
            </a:r>
            <a:r>
              <a:rPr lang="en-GB" altLang="de-DE" sz="2100" dirty="0" err="1"/>
              <a:t>wenn</a:t>
            </a:r>
            <a:r>
              <a:rPr lang="en-GB" altLang="de-DE" sz="2100" dirty="0"/>
              <a:t> </a:t>
            </a:r>
            <a:r>
              <a:rPr lang="en-GB" altLang="de-DE" sz="2100" b="1" dirty="0" err="1"/>
              <a:t>sachliche</a:t>
            </a:r>
            <a:r>
              <a:rPr lang="en-GB" altLang="de-DE" sz="2100" b="1" dirty="0"/>
              <a:t> </a:t>
            </a:r>
            <a:r>
              <a:rPr lang="en-GB" altLang="de-DE" sz="2100" b="1" dirty="0" err="1"/>
              <a:t>Gründe</a:t>
            </a:r>
            <a:r>
              <a:rPr lang="en-GB" altLang="de-DE" sz="2100" b="1" dirty="0"/>
              <a:t> </a:t>
            </a:r>
            <a:r>
              <a:rPr lang="en-GB" altLang="de-DE" sz="2100" dirty="0" err="1"/>
              <a:t>sie</a:t>
            </a:r>
            <a:r>
              <a:rPr lang="en-GB" altLang="de-DE" sz="2100" dirty="0"/>
              <a:t> </a:t>
            </a:r>
            <a:r>
              <a:rPr lang="en-GB" altLang="de-DE" sz="2100" dirty="0" err="1"/>
              <a:t>rechtfertigen</a:t>
            </a:r>
            <a:r>
              <a:rPr lang="en-GB" altLang="de-DE" sz="2100" dirty="0"/>
              <a:t>. </a:t>
            </a:r>
            <a:r>
              <a:rPr lang="en-GB" altLang="de-DE" sz="2100" dirty="0" err="1" smtClean="0"/>
              <a:t>Sie</a:t>
            </a:r>
            <a:r>
              <a:rPr lang="en-GB" altLang="de-DE" sz="2100" dirty="0" smtClean="0"/>
              <a:t> </a:t>
            </a:r>
            <a:r>
              <a:rPr lang="en-GB" altLang="de-DE" sz="2100" dirty="0" err="1" smtClean="0"/>
              <a:t>darf</a:t>
            </a:r>
            <a:r>
              <a:rPr lang="en-GB" altLang="de-DE" sz="2100" dirty="0" smtClean="0"/>
              <a:t> </a:t>
            </a:r>
            <a:r>
              <a:rPr lang="en-GB" altLang="de-DE" sz="2100" dirty="0" err="1"/>
              <a:t>deshalb</a:t>
            </a:r>
            <a:r>
              <a:rPr lang="en-GB" altLang="de-DE" sz="2100" dirty="0"/>
              <a:t> </a:t>
            </a:r>
            <a:r>
              <a:rPr lang="en-GB" altLang="de-DE" sz="2100" dirty="0" err="1"/>
              <a:t>nicht</a:t>
            </a:r>
            <a:r>
              <a:rPr lang="en-GB" altLang="de-DE" sz="2100" dirty="0"/>
              <a:t> </a:t>
            </a:r>
            <a:r>
              <a:rPr lang="en-GB" altLang="de-DE" sz="2100" dirty="0" err="1"/>
              <a:t>willkürlich</a:t>
            </a:r>
            <a:r>
              <a:rPr lang="en-GB" altLang="de-DE" sz="2100" dirty="0"/>
              <a:t> </a:t>
            </a:r>
            <a:r>
              <a:rPr lang="en-GB" altLang="de-DE" sz="2100" dirty="0" err="1"/>
              <a:t>erfolgen</a:t>
            </a:r>
            <a:r>
              <a:rPr lang="en-GB" altLang="de-DE" sz="2100" dirty="0"/>
              <a:t>. </a:t>
            </a:r>
          </a:p>
          <a:p>
            <a:pPr>
              <a:lnSpc>
                <a:spcPct val="80000"/>
              </a:lnSpc>
              <a:spcBef>
                <a:spcPts val="525"/>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de-DE" sz="2100" dirty="0"/>
          </a:p>
          <a:p>
            <a:pPr>
              <a:lnSpc>
                <a:spcPct val="80000"/>
              </a:lnSpc>
              <a:spcBef>
                <a:spcPts val="525"/>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100" dirty="0"/>
              <a:t>Da es </a:t>
            </a:r>
            <a:r>
              <a:rPr lang="en-GB" altLang="de-DE" sz="2100" dirty="0" err="1"/>
              <a:t>sich</a:t>
            </a:r>
            <a:r>
              <a:rPr lang="en-GB" altLang="de-DE" sz="2100" dirty="0"/>
              <a:t> um </a:t>
            </a:r>
            <a:r>
              <a:rPr lang="en-GB" altLang="de-DE" sz="2100" dirty="0" err="1"/>
              <a:t>eine</a:t>
            </a:r>
            <a:r>
              <a:rPr lang="en-GB" altLang="de-DE" sz="2100" dirty="0"/>
              <a:t> </a:t>
            </a:r>
            <a:r>
              <a:rPr lang="en-GB" altLang="de-DE" sz="2100" dirty="0" err="1"/>
              <a:t>belastende</a:t>
            </a:r>
            <a:r>
              <a:rPr lang="en-GB" altLang="de-DE" sz="2100" dirty="0"/>
              <a:t> </a:t>
            </a:r>
            <a:r>
              <a:rPr lang="en-GB" altLang="de-DE" sz="2100" dirty="0" err="1"/>
              <a:t>Maßnahme</a:t>
            </a:r>
            <a:r>
              <a:rPr lang="en-GB" altLang="de-DE" sz="2100" dirty="0"/>
              <a:t> </a:t>
            </a:r>
            <a:r>
              <a:rPr lang="en-GB" altLang="de-DE" sz="2100" dirty="0" err="1"/>
              <a:t>handelt</a:t>
            </a:r>
            <a:r>
              <a:rPr lang="en-GB" altLang="de-DE" sz="2100" dirty="0"/>
              <a:t>, </a:t>
            </a:r>
            <a:r>
              <a:rPr lang="en-GB" altLang="de-DE" sz="2100" dirty="0" err="1"/>
              <a:t>schreibt</a:t>
            </a:r>
            <a:r>
              <a:rPr lang="en-GB" altLang="de-DE" sz="2100" dirty="0"/>
              <a:t> § 28 </a:t>
            </a:r>
            <a:r>
              <a:rPr lang="en-GB" altLang="de-DE" sz="2100" dirty="0" err="1"/>
              <a:t>VwVfG</a:t>
            </a:r>
            <a:r>
              <a:rPr lang="en-GB" altLang="de-DE" sz="2100" dirty="0"/>
              <a:t> </a:t>
            </a:r>
          </a:p>
          <a:p>
            <a:pPr>
              <a:lnSpc>
                <a:spcPct val="80000"/>
              </a:lnSpc>
              <a:spcBef>
                <a:spcPts val="525"/>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100" dirty="0"/>
              <a:t>die </a:t>
            </a:r>
            <a:r>
              <a:rPr lang="en-GB" altLang="de-DE" sz="2100" dirty="0" err="1"/>
              <a:t>vorherige</a:t>
            </a:r>
            <a:r>
              <a:rPr lang="en-GB" altLang="de-DE" sz="2100" dirty="0"/>
              <a:t> </a:t>
            </a:r>
            <a:r>
              <a:rPr lang="en-GB" altLang="de-DE" sz="2100" b="1" dirty="0" err="1"/>
              <a:t>Anhörung</a:t>
            </a:r>
            <a:r>
              <a:rPr lang="en-GB" altLang="de-DE" sz="2100" dirty="0"/>
              <a:t> </a:t>
            </a:r>
            <a:r>
              <a:rPr lang="en-GB" altLang="de-DE" sz="2100" dirty="0" err="1"/>
              <a:t>vor</a:t>
            </a:r>
            <a:r>
              <a:rPr lang="en-GB" altLang="de-DE" sz="2100" dirty="0"/>
              <a:t>.</a:t>
            </a:r>
          </a:p>
        </p:txBody>
      </p:sp>
      <p:sp>
        <p:nvSpPr>
          <p:cNvPr id="5"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105</a:t>
            </a:fld>
            <a:endParaRPr lang="en-GB" altLang="de-DE"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itel 1"/>
          <p:cNvSpPr>
            <a:spLocks noGrp="1"/>
          </p:cNvSpPr>
          <p:nvPr>
            <p:ph type="title"/>
          </p:nvPr>
        </p:nvSpPr>
        <p:spPr/>
        <p:txBody>
          <a:bodyPr/>
          <a:lstStyle/>
          <a:p>
            <a:r>
              <a:rPr lang="en-GB" altLang="de-DE" b="1" dirty="0"/>
              <a:t>XII. Die </a:t>
            </a:r>
            <a:r>
              <a:rPr lang="en-GB" altLang="de-DE" b="1" dirty="0" err="1"/>
              <a:t>Umsetzungsverfügung</a:t>
            </a:r>
            <a:endParaRPr lang="de-DE" altLang="de-DE" b="1" dirty="0"/>
          </a:p>
        </p:txBody>
      </p:sp>
      <p:sp>
        <p:nvSpPr>
          <p:cNvPr id="114691" name="Inhaltsplatzhalter 2"/>
          <p:cNvSpPr>
            <a:spLocks noGrp="1"/>
          </p:cNvSpPr>
          <p:nvPr>
            <p:ph idx="1"/>
          </p:nvPr>
        </p:nvSpPr>
        <p:spPr/>
        <p:txBody>
          <a:bodyPr>
            <a:normAutofit fontScale="92500"/>
          </a:bodyPr>
          <a:lstStyle/>
          <a:p>
            <a:pPr>
              <a:lnSpc>
                <a:spcPct val="100000"/>
              </a:lnSpc>
            </a:pPr>
            <a:r>
              <a:rPr lang="de-DE" altLang="de-DE" sz="2000" b="1" dirty="0"/>
              <a:t>Ermächtigungsgrundlage </a:t>
            </a:r>
            <a:r>
              <a:rPr lang="de-DE" altLang="de-DE" sz="2000" dirty="0"/>
              <a:t>für den belastenden VA: ordnungsrechtlichen Generalklausel, § 11 NPOG.</a:t>
            </a:r>
          </a:p>
          <a:p>
            <a:pPr>
              <a:lnSpc>
                <a:spcPct val="100000"/>
              </a:lnSpc>
            </a:pPr>
            <a:r>
              <a:rPr lang="de-DE" altLang="de-DE" sz="2000" b="1" dirty="0"/>
              <a:t>Sachliche</a:t>
            </a:r>
            <a:r>
              <a:rPr lang="de-DE" altLang="de-DE" sz="2000" dirty="0"/>
              <a:t> Gründe müssen die Umsetzung rechtfertigen: (z. B. Verkauf, Vermietung, Abriss, Modernisierung, anderweitige Belegung  der Unterkunft, Sanktionen gegen bisherigen Nutzer </a:t>
            </a:r>
            <a:r>
              <a:rPr lang="de-DE" altLang="de-DE" sz="2000" dirty="0" smtClean="0"/>
              <a:t>und dergleichen). </a:t>
            </a:r>
            <a:r>
              <a:rPr lang="de-DE" altLang="de-DE" sz="2000" dirty="0"/>
              <a:t>Ein sachlicher Grund liegt auch in der öffentlich-rechtlichen Pflicht zur Folgenbeseitigung gegenüber dem Eigentümer einer beschlagnahmten Wohnung (VG Saarland, B. v. 3.3.2015 – 6 L 79/15). Dazu </a:t>
            </a:r>
            <a:r>
              <a:rPr lang="de-DE" altLang="de-DE" sz="2000" b="1" dirty="0"/>
              <a:t>VG München</a:t>
            </a:r>
            <a:r>
              <a:rPr lang="de-DE" altLang="de-DE" sz="2000" dirty="0"/>
              <a:t>: „</a:t>
            </a:r>
            <a:r>
              <a:rPr lang="de-DE" altLang="de-DE" sz="2000" i="1" dirty="0"/>
              <a:t>Einer Gemeinde ist es nicht verwehrt,  Obdachlose aus sachlichen Gründen von einer Unterkunft in eine andere….umzusetzen; nur wenn sich die Gemeinde dabei von Willkür leiten lässt, ist die Maßnahme rechtswidrig“ </a:t>
            </a:r>
            <a:r>
              <a:rPr lang="de-DE" altLang="de-DE" sz="2000" dirty="0"/>
              <a:t>(Beschluss vom 2.1.2017 – M 22 S 16.5528, </a:t>
            </a:r>
            <a:r>
              <a:rPr lang="de-DE" altLang="de-DE" sz="2000" dirty="0" err="1"/>
              <a:t>juris</a:t>
            </a:r>
            <a:r>
              <a:rPr lang="de-DE" altLang="de-DE" sz="2000" dirty="0"/>
              <a:t>, </a:t>
            </a:r>
            <a:r>
              <a:rPr lang="de-DE" altLang="de-DE" sz="2000" dirty="0" err="1"/>
              <a:t>Rn</a:t>
            </a:r>
            <a:r>
              <a:rPr lang="de-DE" altLang="de-DE" sz="2000" dirty="0"/>
              <a:t> 25).</a:t>
            </a:r>
          </a:p>
          <a:p>
            <a:pPr>
              <a:lnSpc>
                <a:spcPct val="100000"/>
              </a:lnSpc>
            </a:pPr>
            <a:r>
              <a:rPr lang="de-DE" altLang="de-DE" sz="2000" dirty="0"/>
              <a:t>Formulierung: siehe </a:t>
            </a:r>
            <a:r>
              <a:rPr lang="de-DE" altLang="de-DE" sz="2000" b="1" dirty="0"/>
              <a:t>Musterverfügung</a:t>
            </a:r>
            <a:r>
              <a:rPr lang="de-DE" altLang="de-DE" sz="2000" dirty="0"/>
              <a:t> (Tenor und Begründung, Anlage)</a:t>
            </a:r>
          </a:p>
          <a:p>
            <a:pPr>
              <a:lnSpc>
                <a:spcPct val="100000"/>
              </a:lnSpc>
            </a:pPr>
            <a:r>
              <a:rPr lang="de-DE" altLang="de-DE" sz="2000" b="1" dirty="0"/>
              <a:t>Vollstreckbar</a:t>
            </a:r>
            <a:r>
              <a:rPr lang="de-DE" altLang="de-DE" sz="2000" dirty="0"/>
              <a:t> ist nur der Teil der Räumungsverfügung. Eine Verpflichtung, die neu zugewiesene Unterkunft zu beziehen, besteht nicht.</a:t>
            </a:r>
          </a:p>
          <a:p>
            <a:pPr>
              <a:lnSpc>
                <a:spcPct val="100000"/>
              </a:lnSpc>
            </a:pPr>
            <a:r>
              <a:rPr lang="de-DE" altLang="de-DE" sz="2000" dirty="0"/>
              <a:t>Zu den Einzelheiten mit Formulierungsbeispielen vgl. Ruder/Bätge, Obdachlosigkeit, Kap. IX.</a:t>
            </a:r>
          </a:p>
        </p:txBody>
      </p:sp>
      <p:sp>
        <p:nvSpPr>
          <p:cNvPr id="5"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106</a:t>
            </a:fld>
            <a:endParaRPr lang="en-GB" altLang="de-DE" dirty="0">
              <a:solidFill>
                <a:srgbClr val="000000"/>
              </a:solidFill>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C83D4D79-4AED-47B1-AD97-DAB87C7C06D7}"/>
              </a:ext>
            </a:extLst>
          </p:cNvPr>
          <p:cNvSpPr>
            <a:spLocks noGrp="1"/>
          </p:cNvSpPr>
          <p:nvPr>
            <p:ph type="title"/>
          </p:nvPr>
        </p:nvSpPr>
        <p:spPr/>
        <p:txBody>
          <a:bodyPr/>
          <a:lstStyle/>
          <a:p>
            <a:r>
              <a:rPr lang="de-DE" b="1" dirty="0"/>
              <a:t>XII. Die Umsetzungsverfügung</a:t>
            </a:r>
          </a:p>
        </p:txBody>
      </p:sp>
      <p:sp>
        <p:nvSpPr>
          <p:cNvPr id="3" name="Inhaltsplatzhalter 2">
            <a:extLst>
              <a:ext uri="{FF2B5EF4-FFF2-40B4-BE49-F238E27FC236}">
                <a16:creationId xmlns="" xmlns:a16="http://schemas.microsoft.com/office/drawing/2014/main" id="{2345EDCD-4AA6-46BA-9B35-A994ADD70CDA}"/>
              </a:ext>
            </a:extLst>
          </p:cNvPr>
          <p:cNvSpPr>
            <a:spLocks noGrp="1"/>
          </p:cNvSpPr>
          <p:nvPr>
            <p:ph idx="1"/>
          </p:nvPr>
        </p:nvSpPr>
        <p:spPr/>
        <p:txBody>
          <a:bodyPr>
            <a:normAutofit fontScale="85000" lnSpcReduction="20000"/>
          </a:bodyPr>
          <a:lstStyle/>
          <a:p>
            <a:pPr marL="0" indent="0">
              <a:buNone/>
            </a:pPr>
            <a:r>
              <a:rPr lang="de-DE" dirty="0"/>
              <a:t>Die Umsetzung steht im pflichtgemäßen Ermessen der Behörde. Beispiele für das </a:t>
            </a:r>
            <a:r>
              <a:rPr lang="de-DE" b="1" dirty="0"/>
              <a:t>Vorliegen eines sachlichen Grundes</a:t>
            </a:r>
            <a:r>
              <a:rPr lang="de-DE" dirty="0"/>
              <a:t>:</a:t>
            </a:r>
          </a:p>
          <a:p>
            <a:r>
              <a:rPr lang="de-DE" dirty="0"/>
              <a:t>Erhebliche Gebührenrückstände rechtfertigen eine Umsetzung (VG München, Beschluss vom 2.1.2017 – M 22 S 16.5528).</a:t>
            </a:r>
          </a:p>
          <a:p>
            <a:r>
              <a:rPr lang="de-DE" dirty="0"/>
              <a:t>Ein Obdachloser hat keinen Anspruch auf Verbleib in seiner bisherigen Unterkunft. Auch dann nicht, wenn in der ihm nunmehr angebotenen Unterkunft im Hinblick auf die dortigen Mitbewohner möglicherweise ein schwierigeres soziales Milieu zu erwarten ist als in seinem bisherigen Wohnumfeld. </a:t>
            </a:r>
            <a:r>
              <a:rPr lang="de-DE" dirty="0" smtClean="0"/>
              <a:t>„…</a:t>
            </a:r>
            <a:r>
              <a:rPr lang="de-DE" dirty="0"/>
              <a:t>Die Antragsgegnerin (= Gemeinde) wird ihrer gesetzlichen Verpflichtung zur Beseitigung der Obdachlosigkeit schon dann hinreichend gerecht, wenn sie dem Betroffenen eine den Mindestanforderungen an eine menschenwürdige Unterbringung genügende Unterkunft anbietet. Auf einen irgendwie gearteten rechtlichen Bestandsschutz kann sich ein Obdachloser nicht berufen</a:t>
            </a:r>
            <a:r>
              <a:rPr lang="de-DE" dirty="0" smtClean="0"/>
              <a:t>…“ </a:t>
            </a:r>
            <a:r>
              <a:rPr lang="de-DE" dirty="0"/>
              <a:t>(BayVGH, Beschluss vom 10.11.2014 – 4 CS 14.2196, </a:t>
            </a:r>
            <a:r>
              <a:rPr lang="de-DE" dirty="0" err="1"/>
              <a:t>juris</a:t>
            </a:r>
            <a:r>
              <a:rPr lang="de-DE" dirty="0"/>
              <a:t>, </a:t>
            </a:r>
            <a:r>
              <a:rPr lang="de-DE" dirty="0" err="1"/>
              <a:t>Rn</a:t>
            </a:r>
            <a:r>
              <a:rPr lang="de-DE" dirty="0"/>
              <a:t> 11).</a:t>
            </a:r>
          </a:p>
          <a:p>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107</a:t>
            </a:fld>
            <a:endParaRPr lang="en-GB" altLang="de-DE" dirty="0">
              <a:solidFill>
                <a:srgbClr val="000000"/>
              </a:solidFill>
            </a:endParaRPr>
          </a:p>
        </p:txBody>
      </p:sp>
    </p:spTree>
    <p:extLst>
      <p:ext uri="{BB962C8B-B14F-4D97-AF65-F5344CB8AC3E}">
        <p14:creationId xmlns:p14="http://schemas.microsoft.com/office/powerpoint/2010/main" val="9911280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el 1"/>
          <p:cNvSpPr>
            <a:spLocks noGrp="1"/>
          </p:cNvSpPr>
          <p:nvPr>
            <p:ph type="title"/>
          </p:nvPr>
        </p:nvSpPr>
        <p:spPr>
          <a:xfrm>
            <a:off x="1191986" y="365125"/>
            <a:ext cx="10161814" cy="1325563"/>
          </a:xfrm>
        </p:spPr>
        <p:txBody>
          <a:bodyPr/>
          <a:lstStyle/>
          <a:p>
            <a:r>
              <a:rPr lang="en-GB" altLang="de-DE" b="1" dirty="0"/>
              <a:t>XII</a:t>
            </a:r>
            <a:r>
              <a:rPr lang="de-DE" altLang="de-DE" b="1" dirty="0"/>
              <a:t>. Die Umsetzungsverfügung</a:t>
            </a:r>
          </a:p>
        </p:txBody>
      </p:sp>
      <p:sp>
        <p:nvSpPr>
          <p:cNvPr id="115715" name="Inhaltsplatzhalter 2"/>
          <p:cNvSpPr>
            <a:spLocks noGrp="1"/>
          </p:cNvSpPr>
          <p:nvPr>
            <p:ph idx="1"/>
          </p:nvPr>
        </p:nvSpPr>
        <p:spPr/>
        <p:txBody>
          <a:bodyPr>
            <a:normAutofit fontScale="77500" lnSpcReduction="20000"/>
          </a:bodyPr>
          <a:lstStyle/>
          <a:p>
            <a:pPr>
              <a:lnSpc>
                <a:spcPct val="100000"/>
              </a:lnSpc>
              <a:buFont typeface="Wingdings" pitchFamily="2" charset="2"/>
              <a:buNone/>
            </a:pPr>
            <a:r>
              <a:rPr lang="de-DE" altLang="de-DE" dirty="0"/>
              <a:t>   </a:t>
            </a:r>
            <a:r>
              <a:rPr lang="de-DE" altLang="de-DE" b="1" dirty="0"/>
              <a:t>VG Bayreuth:</a:t>
            </a:r>
          </a:p>
          <a:p>
            <a:pPr>
              <a:lnSpc>
                <a:spcPct val="100000"/>
              </a:lnSpc>
              <a:buFont typeface="Wingdings" pitchFamily="2" charset="2"/>
              <a:buNone/>
            </a:pPr>
            <a:r>
              <a:rPr lang="de-DE" altLang="de-DE" dirty="0"/>
              <a:t>   Ein Obdachloser hat grundsätzlich keinen Anspruch darauf, auf Dauer in einer bestimmten Unterkunft eingewiesen zu bleiben, zumal die jeweilige Gemeinde im Vollzug des Sicherheitsrechts ohnehin keine wohnungsmäßige Versorgung der Betroffenen vorzunehmen, sondern Gefahren für die öffentliche Sicherheit abzuwehren hat…. (B. v. 11.09.2015 – B 1 K 15.32, </a:t>
            </a:r>
            <a:r>
              <a:rPr lang="de-DE" altLang="de-DE" dirty="0" err="1"/>
              <a:t>Rn</a:t>
            </a:r>
            <a:r>
              <a:rPr lang="de-DE" altLang="de-DE" dirty="0"/>
              <a:t> 37. </a:t>
            </a:r>
            <a:r>
              <a:rPr lang="de-DE" altLang="de-DE" dirty="0" err="1"/>
              <a:t>juris</a:t>
            </a:r>
            <a:r>
              <a:rPr lang="de-DE" altLang="de-DE" dirty="0"/>
              <a:t>).</a:t>
            </a:r>
          </a:p>
          <a:p>
            <a:pPr>
              <a:buFont typeface="Wingdings" pitchFamily="2" charset="2"/>
              <a:buNone/>
            </a:pPr>
            <a:r>
              <a:rPr lang="de-DE" altLang="de-DE" b="1" dirty="0"/>
              <a:t>    Bay VGH:</a:t>
            </a:r>
          </a:p>
          <a:p>
            <a:pPr>
              <a:lnSpc>
                <a:spcPct val="100000"/>
              </a:lnSpc>
              <a:buFont typeface="Wingdings" pitchFamily="2" charset="2"/>
              <a:buNone/>
            </a:pPr>
            <a:r>
              <a:rPr lang="de-DE" altLang="de-DE" dirty="0"/>
              <a:t>    </a:t>
            </a:r>
            <a:r>
              <a:rPr lang="de-DE" altLang="de-DE" dirty="0">
                <a:cs typeface="Times New Roman" pitchFamily="18" charset="0"/>
              </a:rPr>
              <a:t>Ein Rechtsanspruch auf Unterbringung in einer </a:t>
            </a:r>
            <a:r>
              <a:rPr lang="de-DE" altLang="de-DE" b="1" dirty="0">
                <a:cs typeface="Times New Roman" pitchFamily="18" charset="0"/>
              </a:rPr>
              <a:t>bestimmten</a:t>
            </a:r>
            <a:r>
              <a:rPr lang="de-DE" altLang="de-DE" dirty="0">
                <a:cs typeface="Times New Roman" pitchFamily="18" charset="0"/>
              </a:rPr>
              <a:t> Unterkunft besteht nicht. Die Gemeinde wird ihrer gesetzlichen Verpflichtung zur Beseitigung einer bestehenden Obdachlosigkeit schon hinreichend gerecht, wenn sie dem Betroffenen eine den Mindestanforderungen an eine menschenwürdige Unterbringung genügende Unterkunft anbietet. Auf einen irgendwie gearteten rechtlichen </a:t>
            </a:r>
            <a:r>
              <a:rPr lang="de-DE" altLang="de-DE" b="1" dirty="0">
                <a:cs typeface="Times New Roman" pitchFamily="18" charset="0"/>
              </a:rPr>
              <a:t>Bestandsschutz</a:t>
            </a:r>
            <a:r>
              <a:rPr lang="de-DE" altLang="de-DE" dirty="0">
                <a:cs typeface="Times New Roman" pitchFamily="18" charset="0"/>
              </a:rPr>
              <a:t> kann sich ein Obdachloser nicht berufen (B. v. 10.11.2014 – 4 CS 14.2196, </a:t>
            </a:r>
            <a:r>
              <a:rPr lang="de-DE" altLang="de-DE" dirty="0" err="1">
                <a:cs typeface="Times New Roman" pitchFamily="18" charset="0"/>
              </a:rPr>
              <a:t>juris</a:t>
            </a:r>
            <a:r>
              <a:rPr lang="de-DE" altLang="de-DE" dirty="0">
                <a:cs typeface="Times New Roman" pitchFamily="18" charset="0"/>
              </a:rPr>
              <a:t>, </a:t>
            </a:r>
            <a:r>
              <a:rPr lang="de-DE" altLang="de-DE" dirty="0" err="1">
                <a:cs typeface="Times New Roman" pitchFamily="18" charset="0"/>
              </a:rPr>
              <a:t>Rn</a:t>
            </a:r>
            <a:r>
              <a:rPr lang="de-DE" altLang="de-DE" dirty="0">
                <a:cs typeface="Times New Roman" pitchFamily="18" charset="0"/>
              </a:rPr>
              <a:t> 11). </a:t>
            </a:r>
            <a:endParaRPr lang="de-DE" altLang="de-DE" dirty="0"/>
          </a:p>
        </p:txBody>
      </p:sp>
      <p:sp>
        <p:nvSpPr>
          <p:cNvPr id="5"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108</a:t>
            </a:fld>
            <a:endParaRPr lang="en-GB" altLang="de-DE" dirty="0">
              <a:solidFill>
                <a:srgbClr val="000000"/>
              </a:solidFill>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el 1"/>
          <p:cNvSpPr>
            <a:spLocks noGrp="1"/>
          </p:cNvSpPr>
          <p:nvPr>
            <p:ph type="title"/>
          </p:nvPr>
        </p:nvSpPr>
        <p:spPr/>
        <p:txBody>
          <a:bodyPr/>
          <a:lstStyle/>
          <a:p>
            <a:r>
              <a:rPr lang="en-GB" altLang="de-DE" b="1" dirty="0"/>
              <a:t>XII. Die </a:t>
            </a:r>
            <a:r>
              <a:rPr lang="en-GB" altLang="de-DE" b="1" dirty="0" err="1"/>
              <a:t>Umsetzungsverfügung</a:t>
            </a:r>
            <a:endParaRPr lang="de-DE" altLang="de-DE" b="1" dirty="0"/>
          </a:p>
        </p:txBody>
      </p:sp>
      <p:sp>
        <p:nvSpPr>
          <p:cNvPr id="118787" name="Inhaltsplatzhalter 2"/>
          <p:cNvSpPr>
            <a:spLocks noGrp="1"/>
          </p:cNvSpPr>
          <p:nvPr>
            <p:ph idx="1"/>
          </p:nvPr>
        </p:nvSpPr>
        <p:spPr/>
        <p:txBody>
          <a:bodyPr>
            <a:normAutofit lnSpcReduction="10000"/>
          </a:bodyPr>
          <a:lstStyle/>
          <a:p>
            <a:pPr>
              <a:lnSpc>
                <a:spcPct val="100000"/>
              </a:lnSpc>
              <a:buFont typeface="Wingdings" pitchFamily="2" charset="2"/>
              <a:buNone/>
            </a:pPr>
            <a:r>
              <a:rPr lang="de-DE" altLang="de-DE" sz="2000" b="1" dirty="0"/>
              <a:t>Lösung:</a:t>
            </a:r>
            <a:r>
              <a:rPr lang="de-DE" altLang="de-DE" sz="2000" b="1" dirty="0">
                <a:solidFill>
                  <a:srgbClr val="C00000"/>
                </a:solidFill>
              </a:rPr>
              <a:t> </a:t>
            </a:r>
            <a:r>
              <a:rPr lang="de-DE" altLang="de-DE" sz="2000" dirty="0"/>
              <a:t>Um den O umzusetzen, muss G folgende Maßnahmen durchführen:</a:t>
            </a:r>
          </a:p>
          <a:p>
            <a:pPr>
              <a:lnSpc>
                <a:spcPct val="100000"/>
              </a:lnSpc>
            </a:pPr>
            <a:r>
              <a:rPr lang="de-DE" altLang="de-DE" sz="2000" dirty="0"/>
              <a:t>Anhörung des O (§ 289 VwVfG).</a:t>
            </a:r>
          </a:p>
          <a:p>
            <a:pPr>
              <a:lnSpc>
                <a:spcPct val="100000"/>
              </a:lnSpc>
            </a:pPr>
            <a:r>
              <a:rPr lang="de-DE" altLang="de-DE" sz="2000" dirty="0"/>
              <a:t>Erlass einer Umsetzungsverfügung unter Anordnung der sofortige Vollziehung  und Androhung von Zwangsmitteln (siehe Muster, Anlage).</a:t>
            </a:r>
          </a:p>
          <a:p>
            <a:pPr>
              <a:lnSpc>
                <a:spcPct val="100000"/>
              </a:lnSpc>
            </a:pPr>
            <a:r>
              <a:rPr lang="de-DE" altLang="de-DE" sz="2000" dirty="0"/>
              <a:t> Im Falle der Weigerung des O nach Fristsetzung:</a:t>
            </a:r>
          </a:p>
          <a:p>
            <a:pPr>
              <a:lnSpc>
                <a:spcPct val="100000"/>
              </a:lnSpc>
              <a:buFont typeface="Wingdings" pitchFamily="2" charset="2"/>
              <a:buNone/>
            </a:pPr>
            <a:r>
              <a:rPr lang="de-DE" altLang="de-DE" sz="2000" dirty="0"/>
              <a:t>    Vollstreckung der Grundverfügung zur Räumung der Unterkunft / zwangsweise Entfernung des O   aus Wohnung in der A-Straße durch die Beauftragung des Polizeivollzugsdienstes.</a:t>
            </a:r>
          </a:p>
          <a:p>
            <a:pPr>
              <a:lnSpc>
                <a:spcPct val="100000"/>
              </a:lnSpc>
            </a:pPr>
            <a:r>
              <a:rPr lang="de-DE" altLang="de-DE" sz="2000" dirty="0"/>
              <a:t>Zum Bezug der neu zugewiesenen Notunterkunft ist O nicht verpflichtet. Deshalb erfolgt insoweit keine Vollstreckung. Zieht O nicht in die neu zugewiesene Unterkunft ein, gilt er als freiwillig obdachlos. </a:t>
            </a:r>
          </a:p>
          <a:p>
            <a:pPr>
              <a:lnSpc>
                <a:spcPct val="100000"/>
              </a:lnSpc>
            </a:pPr>
            <a:r>
              <a:rPr lang="de-DE" altLang="de-DE" sz="2000" dirty="0"/>
              <a:t>G ist dann nicht verpflichtet, ihn unterzubringen.</a:t>
            </a:r>
          </a:p>
          <a:p>
            <a:pPr>
              <a:lnSpc>
                <a:spcPct val="100000"/>
              </a:lnSpc>
              <a:buFont typeface="Wingdings" pitchFamily="2" charset="2"/>
              <a:buNone/>
            </a:pPr>
            <a:r>
              <a:rPr lang="de-DE" altLang="de-DE" sz="2400" dirty="0"/>
              <a:t>     </a:t>
            </a:r>
          </a:p>
          <a:p>
            <a:endParaRPr lang="de-DE" altLang="de-DE" dirty="0"/>
          </a:p>
          <a:p>
            <a:pPr>
              <a:buFont typeface="Wingdings" pitchFamily="2" charset="2"/>
              <a:buNone/>
            </a:pPr>
            <a:endParaRPr lang="de-DE" altLang="de-DE" b="1" dirty="0"/>
          </a:p>
          <a:p>
            <a:pPr>
              <a:buFont typeface="Wingdings" pitchFamily="2" charset="2"/>
              <a:buNone/>
            </a:pPr>
            <a:endParaRPr lang="de-DE" altLang="de-DE" b="1" dirty="0"/>
          </a:p>
        </p:txBody>
      </p:sp>
      <p:sp>
        <p:nvSpPr>
          <p:cNvPr id="5"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109</a:t>
            </a:fld>
            <a:endParaRPr lang="en-GB" altLang="de-DE" dirty="0">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6DC4C67-F8C5-492B-99C0-B280BCA64E41}"/>
              </a:ext>
            </a:extLst>
          </p:cNvPr>
          <p:cNvSpPr>
            <a:spLocks noGrp="1"/>
          </p:cNvSpPr>
          <p:nvPr>
            <p:ph type="title"/>
          </p:nvPr>
        </p:nvSpPr>
        <p:spPr/>
        <p:txBody>
          <a:bodyPr/>
          <a:lstStyle/>
          <a:p>
            <a:pPr algn="ctr"/>
            <a:r>
              <a:rPr lang="de-DE" altLang="de-DE" b="1" dirty="0"/>
              <a:t>III. Abgrenzung zu den Aufgaben des Sozialhilfeträgers</a:t>
            </a:r>
            <a:endParaRPr lang="de-DE" b="1" dirty="0"/>
          </a:p>
        </p:txBody>
      </p:sp>
      <p:sp>
        <p:nvSpPr>
          <p:cNvPr id="3" name="Inhaltsplatzhalter 2">
            <a:extLst>
              <a:ext uri="{FF2B5EF4-FFF2-40B4-BE49-F238E27FC236}">
                <a16:creationId xmlns="" xmlns:a16="http://schemas.microsoft.com/office/drawing/2014/main" id="{FBD64452-BD62-4BA0-ADCC-10EB56847288}"/>
              </a:ext>
            </a:extLst>
          </p:cNvPr>
          <p:cNvSpPr>
            <a:spLocks noGrp="1"/>
          </p:cNvSpPr>
          <p:nvPr>
            <p:ph idx="1"/>
          </p:nvPr>
        </p:nvSpPr>
        <p:spPr/>
        <p:txBody>
          <a:bodyPr>
            <a:normAutofit fontScale="92500" lnSpcReduction="20000"/>
          </a:bodyPr>
          <a:lstStyle/>
          <a:p>
            <a:pPr marL="0" indent="0">
              <a:lnSpc>
                <a:spcPct val="100000"/>
              </a:lnSpc>
              <a:buNone/>
            </a:pPr>
            <a:r>
              <a:rPr lang="de-DE" altLang="de-DE" b="1" dirty="0"/>
              <a:t>Unterschiedliche Aufgaben und Zuständigkeiten:</a:t>
            </a:r>
          </a:p>
          <a:p>
            <a:pPr>
              <a:lnSpc>
                <a:spcPct val="100000"/>
              </a:lnSpc>
            </a:pPr>
            <a:r>
              <a:rPr lang="de-DE" altLang="de-DE" dirty="0"/>
              <a:t>Maßnahmen der Ordnungsbehörden dienen der </a:t>
            </a:r>
            <a:r>
              <a:rPr lang="de-DE" altLang="de-DE" b="1" dirty="0"/>
              <a:t>Gefahrenabwehr</a:t>
            </a:r>
            <a:r>
              <a:rPr lang="de-DE" altLang="de-DE" dirty="0"/>
              <a:t>. Es geht um die Beseitigung einer akuten Notlage und um die Verwirklichung des staatlichen Schutzauftrages für die Gewährleistung hochrangiger Individualrechtsgüter. Wegen ihres Überbrückungscharakters sollen die Maßnahmen (z.B. Einweisung, Umsetzung u. dgl.) nur ein vorübergehendes und befristetes Unterkommen einfachster Art ermöglichen.</a:t>
            </a:r>
          </a:p>
          <a:p>
            <a:pPr>
              <a:lnSpc>
                <a:spcPct val="100000"/>
              </a:lnSpc>
            </a:pPr>
            <a:r>
              <a:rPr lang="de-DE" altLang="de-DE" dirty="0"/>
              <a:t>Demgegenüber ist es die Aufgabe des Sozialhilfeträgers, durch verschiedene Maßnahmen wie Prävention, Beratung u. dgl. den Eintritt der Obdachlosigkeit zu vermeiden und dem Betroffenen </a:t>
            </a:r>
            <a:r>
              <a:rPr lang="de-DE" altLang="de-DE" b="1" dirty="0"/>
              <a:t>auf Dauer </a:t>
            </a:r>
            <a:r>
              <a:rPr lang="de-DE" altLang="de-DE" dirty="0"/>
              <a:t>eine </a:t>
            </a:r>
            <a:r>
              <a:rPr lang="de-DE" altLang="de-DE" b="1" dirty="0"/>
              <a:t>Wohnung</a:t>
            </a:r>
            <a:r>
              <a:rPr lang="de-DE" altLang="de-DE" dirty="0"/>
              <a:t> zu verschaffen (so die ständige Rechtsprechung z. B. des VGH BW, </a:t>
            </a:r>
            <a:r>
              <a:rPr lang="de-DE" altLang="de-DE" dirty="0" err="1"/>
              <a:t>VBlBW</a:t>
            </a:r>
            <a:r>
              <a:rPr lang="de-DE" altLang="de-DE" dirty="0"/>
              <a:t> 1996, 233). Sozialrecht ist in erster Linie Leistungsrecht.</a:t>
            </a:r>
          </a:p>
          <a:p>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11</a:t>
            </a:fld>
            <a:endParaRPr lang="en-GB" altLang="de-DE" dirty="0">
              <a:solidFill>
                <a:srgbClr val="000000"/>
              </a:solidFill>
            </a:endParaRPr>
          </a:p>
        </p:txBody>
      </p:sp>
    </p:spTree>
    <p:extLst>
      <p:ext uri="{BB962C8B-B14F-4D97-AF65-F5344CB8AC3E}">
        <p14:creationId xmlns:p14="http://schemas.microsoft.com/office/powerpoint/2010/main" val="329643582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itel 1"/>
          <p:cNvSpPr>
            <a:spLocks noGrp="1"/>
          </p:cNvSpPr>
          <p:nvPr>
            <p:ph type="title"/>
          </p:nvPr>
        </p:nvSpPr>
        <p:spPr>
          <a:xfrm>
            <a:off x="1631950" y="333375"/>
            <a:ext cx="7532688" cy="1284288"/>
          </a:xfrm>
        </p:spPr>
        <p:txBody>
          <a:bodyPr/>
          <a:lstStyle/>
          <a:p>
            <a:r>
              <a:rPr lang="en-GB" altLang="de-DE" b="1" dirty="0"/>
              <a:t>XII. Die </a:t>
            </a:r>
            <a:r>
              <a:rPr lang="en-GB" altLang="de-DE" b="1" dirty="0" err="1"/>
              <a:t>Umsetzungsverfügung</a:t>
            </a:r>
            <a:endParaRPr lang="de-DE" altLang="de-DE" b="1" dirty="0"/>
          </a:p>
        </p:txBody>
      </p:sp>
      <p:sp>
        <p:nvSpPr>
          <p:cNvPr id="119811" name="Inhaltsplatzhalter 2"/>
          <p:cNvSpPr>
            <a:spLocks noGrp="1"/>
          </p:cNvSpPr>
          <p:nvPr>
            <p:ph idx="1"/>
          </p:nvPr>
        </p:nvSpPr>
        <p:spPr>
          <a:xfrm>
            <a:off x="1919289" y="1700213"/>
            <a:ext cx="8857568" cy="4400550"/>
          </a:xfrm>
        </p:spPr>
        <p:txBody>
          <a:bodyPr/>
          <a:lstStyle/>
          <a:p>
            <a:pPr>
              <a:lnSpc>
                <a:spcPct val="100000"/>
              </a:lnSpc>
              <a:buFont typeface="Wingdings" pitchFamily="2" charset="2"/>
              <a:buNone/>
            </a:pPr>
            <a:r>
              <a:rPr lang="de-DE" altLang="de-DE" sz="2400" dirty="0"/>
              <a:t>    </a:t>
            </a:r>
            <a:r>
              <a:rPr lang="de-DE" altLang="de-DE" sz="2400" b="1" dirty="0"/>
              <a:t>VG Düsseldorf :</a:t>
            </a:r>
          </a:p>
          <a:p>
            <a:pPr>
              <a:lnSpc>
                <a:spcPct val="100000"/>
              </a:lnSpc>
              <a:buFont typeface="Wingdings" pitchFamily="2" charset="2"/>
              <a:buNone/>
            </a:pPr>
            <a:r>
              <a:rPr lang="de-DE" altLang="de-DE" sz="2400" dirty="0"/>
              <a:t>    Die </a:t>
            </a:r>
            <a:r>
              <a:rPr lang="de-DE" altLang="de-DE" sz="2400" b="1" dirty="0"/>
              <a:t>Umsetzung</a:t>
            </a:r>
            <a:r>
              <a:rPr lang="de-DE" altLang="de-DE" sz="2400" dirty="0"/>
              <a:t> eines Eingewiesenen nach einem gewalttätigen Angriff auf eine Sozialarbeiterin (Werfen einer Unterschenkelprothese) ist rechtmäßig. Die Begründung zum </a:t>
            </a:r>
            <a:r>
              <a:rPr lang="de-DE" altLang="de-DE" sz="2400" b="1" dirty="0"/>
              <a:t>Widerruf einer Einweisung </a:t>
            </a:r>
            <a:r>
              <a:rPr lang="de-DE" altLang="de-DE" sz="2400" dirty="0"/>
              <a:t>in die bisherige Notunterkunft lässt eine Ermessensausübung erkennen und ist ermessensfehlerfrei. Dies gilt auch für die </a:t>
            </a:r>
            <a:r>
              <a:rPr lang="de-DE" altLang="de-DE" sz="2400" b="1" dirty="0"/>
              <a:t>Zuweisung einer anderen Unterkunft</a:t>
            </a:r>
            <a:r>
              <a:rPr lang="de-DE" altLang="de-DE" sz="2400" dirty="0"/>
              <a:t>. Auch die für sofort vollziehbar angeordnete </a:t>
            </a:r>
            <a:r>
              <a:rPr lang="de-DE" altLang="de-DE" sz="2400" b="1" dirty="0"/>
              <a:t>Räumungsverfügung</a:t>
            </a:r>
            <a:r>
              <a:rPr lang="de-DE" altLang="de-DE" sz="2400" dirty="0"/>
              <a:t> war rechtmäßig…. (</a:t>
            </a:r>
            <a:r>
              <a:rPr lang="de-DE" altLang="de-DE" sz="2400" dirty="0" smtClean="0"/>
              <a:t>Urteil </a:t>
            </a:r>
            <a:r>
              <a:rPr lang="de-DE" altLang="de-DE" sz="2400" dirty="0"/>
              <a:t>v. 28.10.2013-23 K 5523/12, </a:t>
            </a:r>
            <a:r>
              <a:rPr lang="de-DE" altLang="de-DE" sz="2400" dirty="0" err="1"/>
              <a:t>juris</a:t>
            </a:r>
            <a:r>
              <a:rPr lang="de-DE" altLang="de-DE" sz="2400" dirty="0"/>
              <a:t>).</a:t>
            </a:r>
          </a:p>
        </p:txBody>
      </p:sp>
      <p:sp>
        <p:nvSpPr>
          <p:cNvPr id="5"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110</a:t>
            </a:fld>
            <a:endParaRPr lang="en-GB" altLang="de-DE" dirty="0">
              <a:solidFill>
                <a:srgbClr val="000000"/>
              </a:solidFill>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2BE9AE1-6FE2-4EAB-996B-6636F9025D07}"/>
              </a:ext>
            </a:extLst>
          </p:cNvPr>
          <p:cNvSpPr>
            <a:spLocks noGrp="1"/>
          </p:cNvSpPr>
          <p:nvPr>
            <p:ph type="title"/>
          </p:nvPr>
        </p:nvSpPr>
        <p:spPr/>
        <p:txBody>
          <a:bodyPr/>
          <a:lstStyle/>
          <a:p>
            <a:r>
              <a:rPr lang="de-DE" b="1" dirty="0"/>
              <a:t>XIII. Die Mindestanforderungen an eine menschenwürdige Unterbringung</a:t>
            </a:r>
          </a:p>
        </p:txBody>
      </p:sp>
      <p:sp>
        <p:nvSpPr>
          <p:cNvPr id="3" name="Inhaltsplatzhalter 2">
            <a:extLst>
              <a:ext uri="{FF2B5EF4-FFF2-40B4-BE49-F238E27FC236}">
                <a16:creationId xmlns="" xmlns:a16="http://schemas.microsoft.com/office/drawing/2014/main" id="{A68FAB6D-F6F7-4D62-9C22-73D3D4DBAE57}"/>
              </a:ext>
            </a:extLst>
          </p:cNvPr>
          <p:cNvSpPr>
            <a:spLocks noGrp="1"/>
          </p:cNvSpPr>
          <p:nvPr>
            <p:ph idx="1"/>
          </p:nvPr>
        </p:nvSpPr>
        <p:spPr/>
        <p:txBody>
          <a:bodyPr>
            <a:normAutofit fontScale="92500" lnSpcReduction="20000"/>
          </a:bodyPr>
          <a:lstStyle/>
          <a:p>
            <a:pPr>
              <a:lnSpc>
                <a:spcPct val="100000"/>
              </a:lnSpc>
              <a:buFont typeface="Wingdings" pitchFamily="2" charset="2"/>
              <a:buNone/>
            </a:pPr>
            <a:r>
              <a:rPr lang="de-DE" altLang="de-DE" dirty="0"/>
              <a:t>   Die Einweisung soll nur „eine aktuelle Notlage beseitigen und ein </a:t>
            </a:r>
            <a:r>
              <a:rPr lang="de-DE" altLang="de-DE" dirty="0" smtClean="0"/>
              <a:t>sogenanntes </a:t>
            </a:r>
            <a:r>
              <a:rPr lang="de-DE" altLang="de-DE" dirty="0"/>
              <a:t>zivilisatorisches Minimum“ gewährleisten. Dazu gehören </a:t>
            </a:r>
            <a:r>
              <a:rPr lang="de-DE" altLang="de-DE" dirty="0" smtClean="0"/>
              <a:t/>
            </a:r>
            <a:br>
              <a:rPr lang="de-DE" altLang="de-DE" dirty="0" smtClean="0"/>
            </a:br>
            <a:r>
              <a:rPr lang="de-DE" altLang="de-DE" dirty="0" smtClean="0"/>
              <a:t>(</a:t>
            </a:r>
            <a:r>
              <a:rPr lang="de-DE" altLang="de-DE" dirty="0"/>
              <a:t>s. </a:t>
            </a:r>
            <a:r>
              <a:rPr lang="de-DE" altLang="de-DE" dirty="0" err="1"/>
              <a:t>HessVGH</a:t>
            </a:r>
            <a:r>
              <a:rPr lang="de-DE" altLang="de-DE" dirty="0"/>
              <a:t>, DVBl. 1991, 1371):</a:t>
            </a:r>
          </a:p>
          <a:p>
            <a:pPr>
              <a:lnSpc>
                <a:spcPct val="100000"/>
              </a:lnSpc>
            </a:pPr>
            <a:r>
              <a:rPr lang="de-DE" altLang="de-DE" i="1" dirty="0"/>
              <a:t>ein hinreichend großer Raum, der genügend Schutz vor Witterungsverhältnisses bietet, wozu im Winter die Beheizbarkeit gehört.</a:t>
            </a:r>
          </a:p>
          <a:p>
            <a:pPr>
              <a:lnSpc>
                <a:spcPct val="100000"/>
              </a:lnSpc>
            </a:pPr>
            <a:r>
              <a:rPr lang="de-DE" altLang="de-DE" i="1" dirty="0"/>
              <a:t>hygienische Grundanforderungen wie genügend sanitäre Anlagen, also eine Waschmöglichkeit und ein WC.</a:t>
            </a:r>
          </a:p>
          <a:p>
            <a:pPr>
              <a:lnSpc>
                <a:spcPct val="100000"/>
              </a:lnSpc>
            </a:pPr>
            <a:r>
              <a:rPr lang="de-DE" altLang="de-DE" i="1" dirty="0"/>
              <a:t>eine einfache Kochstelle.</a:t>
            </a:r>
          </a:p>
          <a:p>
            <a:pPr>
              <a:lnSpc>
                <a:spcPct val="100000"/>
              </a:lnSpc>
            </a:pPr>
            <a:r>
              <a:rPr lang="de-DE" altLang="de-DE" i="1" dirty="0"/>
              <a:t>notdürftige Möblierung mit mindestens </a:t>
            </a:r>
            <a:r>
              <a:rPr lang="de-DE" altLang="de-DE" i="1" dirty="0" smtClean="0"/>
              <a:t>ein </a:t>
            </a:r>
            <a:r>
              <a:rPr lang="de-DE" altLang="de-DE" i="1" dirty="0"/>
              <a:t>Bett und </a:t>
            </a:r>
            <a:r>
              <a:rPr lang="de-DE" altLang="de-DE" i="1" dirty="0" smtClean="0"/>
              <a:t>ein </a:t>
            </a:r>
            <a:r>
              <a:rPr lang="de-DE" altLang="de-DE" i="1" dirty="0"/>
              <a:t>Schrank </a:t>
            </a:r>
            <a:r>
              <a:rPr lang="de-DE" altLang="de-DE" i="1" dirty="0" smtClean="0"/>
              <a:t>beziehungsweise </a:t>
            </a:r>
            <a:r>
              <a:rPr lang="de-DE" altLang="de-DE" i="1" dirty="0"/>
              <a:t>Kommode.</a:t>
            </a:r>
          </a:p>
          <a:p>
            <a:pPr>
              <a:lnSpc>
                <a:spcPct val="100000"/>
              </a:lnSpc>
            </a:pPr>
            <a:r>
              <a:rPr lang="de-DE" altLang="de-DE" i="1" dirty="0"/>
              <a:t>Stromanschluss / Beleuchtung“</a:t>
            </a:r>
            <a:r>
              <a:rPr lang="de-DE" altLang="de-DE" dirty="0"/>
              <a:t>.</a:t>
            </a:r>
          </a:p>
          <a:p>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111</a:t>
            </a:fld>
            <a:endParaRPr lang="en-GB" altLang="de-DE" dirty="0">
              <a:solidFill>
                <a:srgbClr val="000000"/>
              </a:solidFill>
            </a:endParaRPr>
          </a:p>
        </p:txBody>
      </p:sp>
    </p:spTree>
    <p:extLst>
      <p:ext uri="{BB962C8B-B14F-4D97-AF65-F5344CB8AC3E}">
        <p14:creationId xmlns:p14="http://schemas.microsoft.com/office/powerpoint/2010/main" val="162310373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7520A2F4-2FE6-4692-B982-5653FA227A6C}"/>
              </a:ext>
            </a:extLst>
          </p:cNvPr>
          <p:cNvSpPr>
            <a:spLocks noGrp="1"/>
          </p:cNvSpPr>
          <p:nvPr>
            <p:ph type="title"/>
          </p:nvPr>
        </p:nvSpPr>
        <p:spPr/>
        <p:txBody>
          <a:bodyPr/>
          <a:lstStyle/>
          <a:p>
            <a:r>
              <a:rPr lang="de-DE" b="1" dirty="0"/>
              <a:t>XIII. Die Mindestanforderungen an eine menschenwürdige Unterbringung</a:t>
            </a:r>
          </a:p>
        </p:txBody>
      </p:sp>
      <p:sp>
        <p:nvSpPr>
          <p:cNvPr id="3" name="Inhaltsplatzhalter 2">
            <a:extLst>
              <a:ext uri="{FF2B5EF4-FFF2-40B4-BE49-F238E27FC236}">
                <a16:creationId xmlns="" xmlns:a16="http://schemas.microsoft.com/office/drawing/2014/main" id="{A5232C85-92D3-46D2-83E0-C81217D7B48D}"/>
              </a:ext>
            </a:extLst>
          </p:cNvPr>
          <p:cNvSpPr>
            <a:spLocks noGrp="1"/>
          </p:cNvSpPr>
          <p:nvPr>
            <p:ph idx="1"/>
          </p:nvPr>
        </p:nvSpPr>
        <p:spPr/>
        <p:txBody>
          <a:bodyPr>
            <a:normAutofit fontScale="85000" lnSpcReduction="10000"/>
          </a:bodyPr>
          <a:lstStyle/>
          <a:p>
            <a:pPr marL="0" indent="0">
              <a:buNone/>
            </a:pPr>
            <a:r>
              <a:rPr lang="de-DE" sz="3200" b="1" dirty="0"/>
              <a:t>OVG Nordrhein-Westfalen: </a:t>
            </a:r>
            <a:r>
              <a:rPr lang="de-DE" sz="3200" dirty="0"/>
              <a:t>„</a:t>
            </a:r>
            <a:r>
              <a:rPr lang="de-DE" sz="3200" i="1" dirty="0"/>
              <a:t>Der </a:t>
            </a:r>
            <a:r>
              <a:rPr lang="de-DE" sz="3200" b="1" i="1" dirty="0"/>
              <a:t>Unterbringungsanspruch ist witterungsunabhängig </a:t>
            </a:r>
            <a:r>
              <a:rPr lang="de-DE" sz="3200" i="1" dirty="0"/>
              <a:t>und besteht sowohl während der Sommerszeit als auch im Winter – also das ganze Jahr über. Eine Differenzierung zwischen kalten und warmen Jahreszeiten ist also nicht zulässig. Aus diesem Grund müssen zur Begründung eines Antrags keine ärztlichen Atteste über zu erwartende Gesundheitsgefährdungen oder </a:t>
            </a:r>
            <a:r>
              <a:rPr lang="de-DE" sz="3200" i="1" dirty="0" smtClean="0"/>
              <a:t>-beeinträchtigungen </a:t>
            </a:r>
            <a:r>
              <a:rPr lang="de-DE" sz="3200" i="1" dirty="0"/>
              <a:t>vorgelegt werden“ </a:t>
            </a:r>
            <a:r>
              <a:rPr lang="de-DE" sz="3200" dirty="0"/>
              <a:t>(OVG Nordrhein-Westfalen, Beschluss vom 17.2.2017 – 9 B 209/17, Leitsatz 4). </a:t>
            </a:r>
          </a:p>
          <a:p>
            <a:pPr marL="0" indent="0">
              <a:buNone/>
            </a:pPr>
            <a:r>
              <a:rPr lang="de-DE" sz="3200" dirty="0"/>
              <a:t>Nach der </a:t>
            </a:r>
            <a:r>
              <a:rPr lang="de-DE" sz="3200" b="1" dirty="0"/>
              <a:t>Rechtsprechung haben Obdachlose grundsätzlich einen Anspruch auf ganztägige Unterbringung</a:t>
            </a:r>
            <a:r>
              <a:rPr lang="de-DE" sz="3200" dirty="0"/>
              <a:t>. Ein bloßer Schlafplatz für eine Nacht unabhängig von den Witterungsverhältnissen reicht nicht aus (Bay VGH, Beschluss vom 27.12.2017 – 4 CS 17.1450, </a:t>
            </a:r>
            <a:r>
              <a:rPr lang="de-DE" sz="3200" dirty="0" err="1"/>
              <a:t>juris</a:t>
            </a:r>
            <a:r>
              <a:rPr lang="de-DE" sz="3200" dirty="0"/>
              <a:t>, </a:t>
            </a:r>
            <a:r>
              <a:rPr lang="de-DE" sz="3200" dirty="0" err="1"/>
              <a:t>Rn</a:t>
            </a:r>
            <a:r>
              <a:rPr lang="de-DE" sz="3200" dirty="0"/>
              <a:t> 7).  </a:t>
            </a:r>
          </a:p>
          <a:p>
            <a:pPr marL="0" indent="0">
              <a:buNone/>
            </a:pPr>
            <a:endParaRPr lang="de-DE" sz="3200"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112</a:t>
            </a:fld>
            <a:endParaRPr lang="en-GB" altLang="de-DE" dirty="0">
              <a:solidFill>
                <a:srgbClr val="000000"/>
              </a:solidFill>
            </a:endParaRPr>
          </a:p>
        </p:txBody>
      </p:sp>
    </p:spTree>
    <p:extLst>
      <p:ext uri="{BB962C8B-B14F-4D97-AF65-F5344CB8AC3E}">
        <p14:creationId xmlns:p14="http://schemas.microsoft.com/office/powerpoint/2010/main" val="264741673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9D748FBA-C053-4C39-ABA0-A5979FC6B105}"/>
              </a:ext>
            </a:extLst>
          </p:cNvPr>
          <p:cNvSpPr>
            <a:spLocks noGrp="1"/>
          </p:cNvSpPr>
          <p:nvPr>
            <p:ph type="title"/>
          </p:nvPr>
        </p:nvSpPr>
        <p:spPr/>
        <p:txBody>
          <a:bodyPr/>
          <a:lstStyle/>
          <a:p>
            <a:r>
              <a:rPr lang="de-DE" b="1" dirty="0"/>
              <a:t>XIII. Die Mindestanforderungen an eine menschenwürdige Unterbringung</a:t>
            </a:r>
          </a:p>
        </p:txBody>
      </p:sp>
      <p:sp>
        <p:nvSpPr>
          <p:cNvPr id="3" name="Inhaltsplatzhalter 2">
            <a:extLst>
              <a:ext uri="{FF2B5EF4-FFF2-40B4-BE49-F238E27FC236}">
                <a16:creationId xmlns="" xmlns:a16="http://schemas.microsoft.com/office/drawing/2014/main" id="{39002206-D45A-488F-9D73-C1FE03ADE06B}"/>
              </a:ext>
            </a:extLst>
          </p:cNvPr>
          <p:cNvSpPr>
            <a:spLocks noGrp="1"/>
          </p:cNvSpPr>
          <p:nvPr>
            <p:ph idx="1"/>
          </p:nvPr>
        </p:nvSpPr>
        <p:spPr/>
        <p:txBody>
          <a:bodyPr>
            <a:normAutofit fontScale="92500" lnSpcReduction="10000"/>
          </a:bodyPr>
          <a:lstStyle/>
          <a:p>
            <a:pPr marL="0" indent="0">
              <a:buNone/>
            </a:pPr>
            <a:r>
              <a:rPr lang="de-DE" dirty="0"/>
              <a:t>Die (ordnungsrechtliche) Unterbringung kann immer nur eine Notlösung sein, so dass ein Obdachloser auch eine weitgehende Einschränkung seiner Wohnansprüche hinnehmen muss.</a:t>
            </a:r>
          </a:p>
          <a:p>
            <a:pPr marL="0" indent="0">
              <a:buNone/>
            </a:pPr>
            <a:r>
              <a:rPr lang="de-DE" i="1" dirty="0"/>
              <a:t>„Die Grenzen zumutbarer Einschränkungen liegen erst dort, wo die Anforderungen an eine menschenwürdige Unterbringung nicht mehr eingehalten sind. Zur </a:t>
            </a:r>
            <a:r>
              <a:rPr lang="de-DE" b="1" i="1" dirty="0"/>
              <a:t>Mindestausstattung</a:t>
            </a:r>
            <a:r>
              <a:rPr lang="de-DE" i="1" dirty="0"/>
              <a:t> der zugewiesenen Räume gehört neben der Heizung ein Stromanschluss. Erforderlich sind außerdem ein Wasseranschluss bzw. eine Waschgelegenheit sowie die Möglichkeit der Mitbenutzung der Toilette bzw. einer Dusche oder eines Bades“ </a:t>
            </a:r>
            <a:r>
              <a:rPr lang="de-DE" dirty="0"/>
              <a:t>(so VG Würzburg, Beschluss vom 11.11.2016 – W 5 16.1105, </a:t>
            </a:r>
            <a:r>
              <a:rPr lang="de-DE" dirty="0" err="1"/>
              <a:t>juris</a:t>
            </a:r>
            <a:r>
              <a:rPr lang="de-DE" dirty="0"/>
              <a:t>, </a:t>
            </a:r>
            <a:r>
              <a:rPr lang="de-DE" dirty="0" err="1"/>
              <a:t>Rn</a:t>
            </a:r>
            <a:r>
              <a:rPr lang="de-DE" dirty="0"/>
              <a:t> 29).</a:t>
            </a:r>
          </a:p>
          <a:p>
            <a:pPr marL="0" indent="0">
              <a:buNone/>
            </a:pPr>
            <a:r>
              <a:rPr lang="de-DE" dirty="0"/>
              <a:t>Jeder Raum muss über eine </a:t>
            </a:r>
            <a:r>
              <a:rPr lang="de-DE" b="1" dirty="0"/>
              <a:t>Beleuchtung</a:t>
            </a:r>
            <a:r>
              <a:rPr lang="de-DE" dirty="0"/>
              <a:t> verfügen, die seiner Zweckbestimmung entspricht.</a:t>
            </a:r>
          </a:p>
          <a:p>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113</a:t>
            </a:fld>
            <a:endParaRPr lang="en-GB" altLang="de-DE" dirty="0">
              <a:solidFill>
                <a:srgbClr val="000000"/>
              </a:solidFill>
            </a:endParaRPr>
          </a:p>
        </p:txBody>
      </p:sp>
    </p:spTree>
    <p:extLst>
      <p:ext uri="{BB962C8B-B14F-4D97-AF65-F5344CB8AC3E}">
        <p14:creationId xmlns:p14="http://schemas.microsoft.com/office/powerpoint/2010/main" val="213273106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E015C8AC-1717-43EA-8C51-FC16081BFA8C}"/>
              </a:ext>
            </a:extLst>
          </p:cNvPr>
          <p:cNvSpPr>
            <a:spLocks noGrp="1"/>
          </p:cNvSpPr>
          <p:nvPr>
            <p:ph type="title"/>
          </p:nvPr>
        </p:nvSpPr>
        <p:spPr/>
        <p:txBody>
          <a:bodyPr/>
          <a:lstStyle/>
          <a:p>
            <a:r>
              <a:rPr lang="de-DE" b="1" dirty="0"/>
              <a:t>XIII. Kein Anspruch auf Zuweisung einer bestimmten Unterkunft</a:t>
            </a:r>
          </a:p>
        </p:txBody>
      </p:sp>
      <p:sp>
        <p:nvSpPr>
          <p:cNvPr id="3" name="Inhaltsplatzhalter 2">
            <a:extLst>
              <a:ext uri="{FF2B5EF4-FFF2-40B4-BE49-F238E27FC236}">
                <a16:creationId xmlns="" xmlns:a16="http://schemas.microsoft.com/office/drawing/2014/main" id="{6B7FCE44-8D0A-4A8A-A4FE-39CF6332DE10}"/>
              </a:ext>
            </a:extLst>
          </p:cNvPr>
          <p:cNvSpPr>
            <a:spLocks noGrp="1"/>
          </p:cNvSpPr>
          <p:nvPr>
            <p:ph idx="1"/>
          </p:nvPr>
        </p:nvSpPr>
        <p:spPr/>
        <p:txBody>
          <a:bodyPr>
            <a:normAutofit fontScale="92500" lnSpcReduction="10000"/>
          </a:bodyPr>
          <a:lstStyle/>
          <a:p>
            <a:pPr marL="0" indent="0">
              <a:buNone/>
            </a:pPr>
            <a:r>
              <a:rPr lang="de-DE" b="1" dirty="0"/>
              <a:t>BayVGH</a:t>
            </a:r>
            <a:r>
              <a:rPr lang="de-DE" dirty="0"/>
              <a:t>: „</a:t>
            </a:r>
            <a:r>
              <a:rPr lang="de-DE" i="1" dirty="0"/>
              <a:t>Ein Anspruch auf erneute Zuteilung der bisher genutzten Unterkunft konnte sich auch nicht daraus ergeben, dass in der ihm nunmehr angebotenen Unterkunft im Hinblick auf die dortigen Mitbewohner möglicherweise ein </a:t>
            </a:r>
            <a:r>
              <a:rPr lang="de-DE" b="1" i="1" dirty="0"/>
              <a:t>schwieriges soziales Milieu </a:t>
            </a:r>
            <a:r>
              <a:rPr lang="de-DE" i="1" dirty="0"/>
              <a:t>zu erwarten war als in dem bisherigen Wohnumfeld. Nach § 4 Abs. der Satzung über die Unterbringung von Obdachlosen besteht kein Rechtsanspruch auf Unterbringung in einer bestimmten Unterkunft. Die Antragsgegnerin (= Gemeinde) wird ihrer gesetzlichen Verpflichtung zur Beseitigung einer bestehenden Obdachlosigkeit schon dann gerecht, wenn sie dem Betroffenen eine den Mindestanforderungen an eine menschenwürdige Unterbringung genügende Unterkunft anbietet. Auf einen irgendwie gearteten rechtlichen Bestandsschutz kann sich ein Obdachloser in diesem Zusammenhang nicht berufen“ </a:t>
            </a:r>
            <a:r>
              <a:rPr lang="de-DE" dirty="0"/>
              <a:t>(BayVGH, Beschluss vom 10.11.2014 – 4 CS 14.2196, </a:t>
            </a:r>
            <a:r>
              <a:rPr lang="de-DE" dirty="0" err="1"/>
              <a:t>juris</a:t>
            </a:r>
            <a:r>
              <a:rPr lang="de-DE" dirty="0"/>
              <a:t>, </a:t>
            </a:r>
            <a:r>
              <a:rPr lang="de-DE" dirty="0" err="1"/>
              <a:t>Rn</a:t>
            </a:r>
            <a:r>
              <a:rPr lang="de-DE" dirty="0"/>
              <a:t> 11). </a:t>
            </a:r>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114</a:t>
            </a:fld>
            <a:endParaRPr lang="en-GB" altLang="de-DE" dirty="0">
              <a:solidFill>
                <a:srgbClr val="000000"/>
              </a:solidFill>
            </a:endParaRPr>
          </a:p>
        </p:txBody>
      </p:sp>
    </p:spTree>
    <p:extLst>
      <p:ext uri="{BB962C8B-B14F-4D97-AF65-F5344CB8AC3E}">
        <p14:creationId xmlns:p14="http://schemas.microsoft.com/office/powerpoint/2010/main" val="113198873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2AAD304E-E518-494B-A354-5D6DC53C6646}"/>
              </a:ext>
            </a:extLst>
          </p:cNvPr>
          <p:cNvSpPr>
            <a:spLocks noGrp="1"/>
          </p:cNvSpPr>
          <p:nvPr>
            <p:ph type="title"/>
          </p:nvPr>
        </p:nvSpPr>
        <p:spPr/>
        <p:txBody>
          <a:bodyPr/>
          <a:lstStyle/>
          <a:p>
            <a:r>
              <a:rPr lang="de-DE" b="1" dirty="0"/>
              <a:t>XIII. Anspruch auf Unterbringung – </a:t>
            </a:r>
            <a:r>
              <a:rPr lang="de-DE" b="1" dirty="0" smtClean="0"/>
              <a:t/>
            </a:r>
            <a:br>
              <a:rPr lang="de-DE" b="1" dirty="0" smtClean="0"/>
            </a:br>
            <a:r>
              <a:rPr lang="de-DE" b="1" dirty="0" smtClean="0"/>
              <a:t>kein </a:t>
            </a:r>
            <a:r>
              <a:rPr lang="de-DE" b="1" dirty="0"/>
              <a:t>Auswahlrecht</a:t>
            </a:r>
          </a:p>
        </p:txBody>
      </p:sp>
      <p:sp>
        <p:nvSpPr>
          <p:cNvPr id="3" name="Inhaltsplatzhalter 2">
            <a:extLst>
              <a:ext uri="{FF2B5EF4-FFF2-40B4-BE49-F238E27FC236}">
                <a16:creationId xmlns="" xmlns:a16="http://schemas.microsoft.com/office/drawing/2014/main" id="{E2E0D653-EE45-4264-BF5A-730A20F5EF44}"/>
              </a:ext>
            </a:extLst>
          </p:cNvPr>
          <p:cNvSpPr>
            <a:spLocks noGrp="1"/>
          </p:cNvSpPr>
          <p:nvPr>
            <p:ph idx="1"/>
          </p:nvPr>
        </p:nvSpPr>
        <p:spPr/>
        <p:txBody>
          <a:bodyPr>
            <a:normAutofit fontScale="77500" lnSpcReduction="20000"/>
          </a:bodyPr>
          <a:lstStyle/>
          <a:p>
            <a:pPr marL="0" indent="0">
              <a:buNone/>
            </a:pPr>
            <a:r>
              <a:rPr lang="de-DE" b="1" dirty="0"/>
              <a:t>Sachverhalt:</a:t>
            </a:r>
            <a:r>
              <a:rPr lang="de-DE" dirty="0"/>
              <a:t> Der Antragsteller A wohnt seit Juni 2017  auf der Grundlage einer Unterbringungsverfügung in einem Notquartier der Gemeinde G. Er beantragt bei der Gemeinde, in eine Wohnung in einem „Clearinghaus“ umgesetzt zu werden.</a:t>
            </a:r>
            <a:endParaRPr lang="de-DE" b="1" dirty="0"/>
          </a:p>
          <a:p>
            <a:pPr marL="0" indent="0">
              <a:buNone/>
            </a:pPr>
            <a:r>
              <a:rPr lang="de-DE" b="1" dirty="0"/>
              <a:t>VG München</a:t>
            </a:r>
            <a:r>
              <a:rPr lang="de-DE" dirty="0"/>
              <a:t>: </a:t>
            </a:r>
            <a:r>
              <a:rPr lang="de-DE" i="1" dirty="0"/>
              <a:t>„Die Obdachlosenfürsorge dient nicht der „wohnungsmäßigen Versorgung“, sondern der Verschaffung einer vorübergehenden Unterkunft einfacher Art. Auch unter Berücksichtigung der humanitären Zielsetzung des Grundgesetzes ist es daher…. </a:t>
            </a:r>
            <a:r>
              <a:rPr lang="de-DE" i="1" dirty="0" smtClean="0"/>
              <a:t>ausreichend</a:t>
            </a:r>
            <a:r>
              <a:rPr lang="de-DE" i="1" dirty="0"/>
              <a:t>, wenn obdachlosen Personen eine Unterkunft zugewiesen wird,  die vorübergehend Schutz vor den Unbilden des Wetters bietet und Raum für die notwendigsten Lebensbedürfnisse lässt“</a:t>
            </a:r>
            <a:r>
              <a:rPr lang="de-DE" dirty="0"/>
              <a:t>.</a:t>
            </a:r>
          </a:p>
          <a:p>
            <a:pPr marL="0" indent="0">
              <a:buNone/>
            </a:pPr>
            <a:r>
              <a:rPr lang="de-DE" dirty="0"/>
              <a:t>„</a:t>
            </a:r>
            <a:r>
              <a:rPr lang="de-DE" i="1" dirty="0"/>
              <a:t>Ein </a:t>
            </a:r>
            <a:r>
              <a:rPr lang="de-DE" b="1" i="1" dirty="0"/>
              <a:t>Auswahlrecht</a:t>
            </a:r>
            <a:r>
              <a:rPr lang="de-DE" i="1" dirty="0"/>
              <a:t> unter mehreren diesen Voraussetzungen genügenden Unterkünften oder gar ein Anspruch auf eine nach Lage, Größe oder sonstigen Kriterien bestimmte Unterkunft besteht grundsätzlich nicht. Es liegt vielmehr im weiten Ermessen der Antragsgegnerin (Gemeinde), wie sie den durch Obdachlosigkeit bewirkten gefahren begegnen will.  Die zugewiesenen Unterkunft muss insbesondere nicht allen Unterbringungs- und Sorgebedürfnissen, die eine Person hat, gerecht werden“ </a:t>
            </a:r>
            <a:r>
              <a:rPr lang="de-DE" dirty="0"/>
              <a:t>(VG München, Beschluss vom 28.1.2019 – M 22 E 18.3506, </a:t>
            </a:r>
            <a:r>
              <a:rPr lang="de-DE" dirty="0" err="1"/>
              <a:t>juris</a:t>
            </a:r>
            <a:r>
              <a:rPr lang="de-DE" dirty="0"/>
              <a:t>, </a:t>
            </a:r>
            <a:r>
              <a:rPr lang="de-DE" dirty="0" err="1"/>
              <a:t>Rn</a:t>
            </a:r>
            <a:r>
              <a:rPr lang="de-DE" dirty="0"/>
              <a:t> 5). </a:t>
            </a:r>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115</a:t>
            </a:fld>
            <a:endParaRPr lang="en-GB" altLang="de-DE" dirty="0">
              <a:solidFill>
                <a:srgbClr val="000000"/>
              </a:solidFill>
            </a:endParaRPr>
          </a:p>
        </p:txBody>
      </p:sp>
    </p:spTree>
    <p:extLst>
      <p:ext uri="{BB962C8B-B14F-4D97-AF65-F5344CB8AC3E}">
        <p14:creationId xmlns:p14="http://schemas.microsoft.com/office/powerpoint/2010/main" val="4203232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altLang="de-DE" b="1" dirty="0"/>
              <a:t>XIII. Die Mindestanforderungen an die Unterbringung</a:t>
            </a:r>
            <a:endParaRPr lang="de-DE" b="1" dirty="0"/>
          </a:p>
        </p:txBody>
      </p:sp>
      <p:sp>
        <p:nvSpPr>
          <p:cNvPr id="3" name="Inhaltsplatzhalter 2"/>
          <p:cNvSpPr>
            <a:spLocks noGrp="1"/>
          </p:cNvSpPr>
          <p:nvPr>
            <p:ph idx="1"/>
          </p:nvPr>
        </p:nvSpPr>
        <p:spPr/>
        <p:txBody>
          <a:bodyPr>
            <a:normAutofit lnSpcReduction="10000"/>
          </a:bodyPr>
          <a:lstStyle/>
          <a:p>
            <a:pPr marL="0" indent="0">
              <a:buNone/>
            </a:pPr>
            <a:r>
              <a:rPr lang="de-DE" dirty="0"/>
              <a:t>Den Ansprüchen an eine Notunterkunft genügen auch </a:t>
            </a:r>
            <a:r>
              <a:rPr lang="de-DE" dirty="0" smtClean="0"/>
              <a:t>sogenannte </a:t>
            </a:r>
            <a:r>
              <a:rPr lang="de-DE" b="1" dirty="0"/>
              <a:t>Wohncontainer</a:t>
            </a:r>
            <a:r>
              <a:rPr lang="de-DE" dirty="0"/>
              <a:t>, wenn diese angemessenen Schutz vor der Witterung bieten (insbesondere beheizbar sind) und die notwendigsten Bedürfnisse befriedigen, insbesondere die unerlässlichen Einrichtungen für die Körperhygiene vorhalten (Kochgelegenheit sowie Kochgeschirr, Waschtisch, WC).</a:t>
            </a:r>
          </a:p>
          <a:p>
            <a:pPr marL="0" indent="0">
              <a:buNone/>
            </a:pPr>
            <a:r>
              <a:rPr lang="de-DE" dirty="0"/>
              <a:t>Zumutbar ist, wenn sich der Toilettenraum / eine Dusche außerhalb der eigentlichen Unterkunft befindet.</a:t>
            </a:r>
          </a:p>
          <a:p>
            <a:pPr marL="0" indent="0">
              <a:buNone/>
            </a:pPr>
            <a:r>
              <a:rPr lang="de-DE" dirty="0"/>
              <a:t>Die Möglichkeit eines Rundfunk- oder Fernsehempfangs ist nicht erforderlich.</a:t>
            </a:r>
          </a:p>
          <a:p>
            <a:pPr marL="0" indent="0">
              <a:buNone/>
            </a:pPr>
            <a:r>
              <a:rPr lang="de-DE" dirty="0"/>
              <a:t>(VG Würzburg, B. v. 16.2.2016 – W 5 E 161, </a:t>
            </a:r>
            <a:r>
              <a:rPr lang="de-DE" dirty="0" err="1"/>
              <a:t>juris</a:t>
            </a:r>
            <a:r>
              <a:rPr lang="de-DE" dirty="0"/>
              <a:t>, </a:t>
            </a:r>
            <a:r>
              <a:rPr lang="de-DE" dirty="0" err="1"/>
              <a:t>Rn</a:t>
            </a:r>
            <a:r>
              <a:rPr lang="de-DE" dirty="0"/>
              <a:t> 20).</a:t>
            </a:r>
          </a:p>
          <a:p>
            <a:pPr marL="0" indent="0">
              <a:buNone/>
            </a:pPr>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116</a:t>
            </a:fld>
            <a:endParaRPr lang="en-GB" altLang="de-DE" dirty="0">
              <a:solidFill>
                <a:srgbClr val="000000"/>
              </a:solidFill>
            </a:endParaRPr>
          </a:p>
        </p:txBody>
      </p:sp>
    </p:spTree>
    <p:extLst>
      <p:ext uri="{BB962C8B-B14F-4D97-AF65-F5344CB8AC3E}">
        <p14:creationId xmlns:p14="http://schemas.microsoft.com/office/powerpoint/2010/main" val="127324313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E85F3CCC-C3DA-4DBC-B1E9-7271D64AAFED}"/>
              </a:ext>
            </a:extLst>
          </p:cNvPr>
          <p:cNvSpPr>
            <a:spLocks noGrp="1"/>
          </p:cNvSpPr>
          <p:nvPr>
            <p:ph type="title"/>
          </p:nvPr>
        </p:nvSpPr>
        <p:spPr/>
        <p:txBody>
          <a:bodyPr/>
          <a:lstStyle/>
          <a:p>
            <a:r>
              <a:rPr lang="de-DE" b="1" dirty="0"/>
              <a:t>XIII. Die Mindestanforderungen an eine menschenwürdige Unterbringung</a:t>
            </a:r>
          </a:p>
        </p:txBody>
      </p:sp>
      <p:sp>
        <p:nvSpPr>
          <p:cNvPr id="3" name="Inhaltsplatzhalter 2">
            <a:extLst>
              <a:ext uri="{FF2B5EF4-FFF2-40B4-BE49-F238E27FC236}">
                <a16:creationId xmlns="" xmlns:a16="http://schemas.microsoft.com/office/drawing/2014/main" id="{48052A10-19A6-4AC1-BFEF-1BB2A6077C9F}"/>
              </a:ext>
            </a:extLst>
          </p:cNvPr>
          <p:cNvSpPr>
            <a:spLocks noGrp="1"/>
          </p:cNvSpPr>
          <p:nvPr>
            <p:ph idx="1"/>
          </p:nvPr>
        </p:nvSpPr>
        <p:spPr/>
        <p:txBody>
          <a:bodyPr/>
          <a:lstStyle/>
          <a:p>
            <a:pPr marL="0" indent="0">
              <a:buNone/>
            </a:pPr>
            <a:r>
              <a:rPr lang="de-DE" sz="3600" dirty="0"/>
              <a:t>Ein obdachloser Antragsteller darf von der Behörde nicht darauf verwiesen werden, dass ihm für eine bestimmte Zeit ein </a:t>
            </a:r>
            <a:r>
              <a:rPr lang="de-DE" sz="3600" b="1" dirty="0"/>
              <a:t>Schlafsack</a:t>
            </a:r>
            <a:r>
              <a:rPr lang="de-DE" sz="3600" dirty="0"/>
              <a:t>, eine </a:t>
            </a:r>
            <a:r>
              <a:rPr lang="de-DE" sz="3600" b="1" dirty="0"/>
              <a:t>Thermomatte</a:t>
            </a:r>
            <a:r>
              <a:rPr lang="de-DE" sz="3600" dirty="0"/>
              <a:t> und ein </a:t>
            </a:r>
            <a:r>
              <a:rPr lang="de-DE" sz="3600" b="1" dirty="0"/>
              <a:t>Zelt</a:t>
            </a:r>
            <a:r>
              <a:rPr lang="de-DE" sz="3600" dirty="0"/>
              <a:t> zur Verfügung gestellt wird. Eine solche Ausstattung genügt erkennbar nicht den Anforderungen an eine menschenwürdige Unterbringung (VG Münster, B. v. 25.11.2015 – 1 L 1429/15, </a:t>
            </a:r>
            <a:r>
              <a:rPr lang="de-DE" sz="3600" dirty="0" err="1"/>
              <a:t>juris</a:t>
            </a:r>
            <a:r>
              <a:rPr lang="de-DE" sz="3600" dirty="0"/>
              <a:t>, </a:t>
            </a:r>
            <a:r>
              <a:rPr lang="de-DE" sz="3600" dirty="0" err="1"/>
              <a:t>Rn</a:t>
            </a:r>
            <a:r>
              <a:rPr lang="de-DE" sz="3600" dirty="0"/>
              <a:t> 8.).</a:t>
            </a:r>
          </a:p>
          <a:p>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117</a:t>
            </a:fld>
            <a:endParaRPr lang="en-GB" altLang="de-DE" dirty="0">
              <a:solidFill>
                <a:srgbClr val="000000"/>
              </a:solidFill>
            </a:endParaRPr>
          </a:p>
        </p:txBody>
      </p:sp>
    </p:spTree>
    <p:extLst>
      <p:ext uri="{BB962C8B-B14F-4D97-AF65-F5344CB8AC3E}">
        <p14:creationId xmlns:p14="http://schemas.microsoft.com/office/powerpoint/2010/main" val="272295762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7B66ED78-3518-44C4-BB5E-10B439C93DB7}"/>
              </a:ext>
            </a:extLst>
          </p:cNvPr>
          <p:cNvSpPr>
            <a:spLocks noGrp="1"/>
          </p:cNvSpPr>
          <p:nvPr>
            <p:ph type="title"/>
          </p:nvPr>
        </p:nvSpPr>
        <p:spPr/>
        <p:txBody>
          <a:bodyPr/>
          <a:lstStyle/>
          <a:p>
            <a:r>
              <a:rPr lang="de-DE" b="1" dirty="0"/>
              <a:t>XIII. Die Mindestanforderungen an eine menschenwürdige Unterbringung</a:t>
            </a:r>
          </a:p>
        </p:txBody>
      </p:sp>
      <p:sp>
        <p:nvSpPr>
          <p:cNvPr id="3" name="Inhaltsplatzhalter 2">
            <a:extLst>
              <a:ext uri="{FF2B5EF4-FFF2-40B4-BE49-F238E27FC236}">
                <a16:creationId xmlns="" xmlns:a16="http://schemas.microsoft.com/office/drawing/2014/main" id="{B191B1B0-6A6C-47E4-8AA8-C57A28B6695E}"/>
              </a:ext>
            </a:extLst>
          </p:cNvPr>
          <p:cNvSpPr>
            <a:spLocks noGrp="1"/>
          </p:cNvSpPr>
          <p:nvPr>
            <p:ph idx="1"/>
          </p:nvPr>
        </p:nvSpPr>
        <p:spPr/>
        <p:txBody>
          <a:bodyPr>
            <a:normAutofit fontScale="85000" lnSpcReduction="10000"/>
          </a:bodyPr>
          <a:lstStyle/>
          <a:p>
            <a:r>
              <a:rPr lang="de-DE" dirty="0"/>
              <a:t>Die Achtung der Menschenwürde nach Art. 1 Abs. 1 GG, der bei der Anwendung des § 14 Abs. 1 OBG NRW (= die polizeirechtliche Generalklausel) Rechnung zu tragen ist, fordert, dass dem Obdachlosen auch ungeachtet der Witterungsverhältnisse durch Zuweisung einer bestimmten Unterkunft nicht nur zeitweise, sondern </a:t>
            </a:r>
            <a:r>
              <a:rPr lang="de-DE" b="1" dirty="0"/>
              <a:t>den ganzen Tag über eine geschützte Sphäre geboten wird </a:t>
            </a:r>
            <a:r>
              <a:rPr lang="de-DE" dirty="0"/>
              <a:t>(OVG Nordrhein-Westfalen, Beschluss vom 17.2.2017 – 9 B 209/17, Orientierungssatz 3.). </a:t>
            </a:r>
          </a:p>
          <a:p>
            <a:r>
              <a:rPr lang="de-DE" dirty="0"/>
              <a:t>In der Begründung weist das Gericht daraufhin: „</a:t>
            </a:r>
            <a:r>
              <a:rPr lang="de-DE" i="1" dirty="0"/>
              <a:t>Soweit die Antragsgegnerin </a:t>
            </a:r>
            <a:r>
              <a:rPr lang="de-DE" i="1" dirty="0" smtClean="0"/>
              <a:t>(=Gemeinde</a:t>
            </a:r>
            <a:r>
              <a:rPr lang="de-DE" i="1" dirty="0"/>
              <a:t>) …geltend macht, dass der Antragsteller einen Notschlafplatz für </a:t>
            </a:r>
            <a:r>
              <a:rPr lang="de-DE" i="1" dirty="0" smtClean="0"/>
              <a:t>drei </a:t>
            </a:r>
            <a:r>
              <a:rPr lang="de-DE" i="1" dirty="0"/>
              <a:t>Nächte bekommen könne, erfüllt dies ebenfalls nicht den Unterbringungsanspruch des Antragstellers, der auf eine ganztägige Unterbringung gerichtet ist. Dieser Anforderung muss die Unterbringung schon deshalb entsprechen, weil den Obdachlosen nicht nur nachts, sondern auch tagsüber Schutz vor der Witterung zu bieten ist….“ (</a:t>
            </a:r>
            <a:r>
              <a:rPr lang="de-DE" i="1" dirty="0" err="1"/>
              <a:t>juris</a:t>
            </a:r>
            <a:r>
              <a:rPr lang="de-DE" i="1" dirty="0"/>
              <a:t>, </a:t>
            </a:r>
            <a:r>
              <a:rPr lang="de-DE" i="1" dirty="0" err="1"/>
              <a:t>Rn</a:t>
            </a:r>
            <a:r>
              <a:rPr lang="de-DE" i="1" dirty="0"/>
              <a:t> 13).</a:t>
            </a:r>
          </a:p>
          <a:p>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118</a:t>
            </a:fld>
            <a:endParaRPr lang="en-GB" altLang="de-DE" dirty="0">
              <a:solidFill>
                <a:srgbClr val="000000"/>
              </a:solidFill>
            </a:endParaRPr>
          </a:p>
        </p:txBody>
      </p:sp>
    </p:spTree>
    <p:extLst>
      <p:ext uri="{BB962C8B-B14F-4D97-AF65-F5344CB8AC3E}">
        <p14:creationId xmlns:p14="http://schemas.microsoft.com/office/powerpoint/2010/main" val="273342663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ABA39D2E-6122-432A-A26C-4CB078C8030C}"/>
              </a:ext>
            </a:extLst>
          </p:cNvPr>
          <p:cNvSpPr>
            <a:spLocks noGrp="1"/>
          </p:cNvSpPr>
          <p:nvPr>
            <p:ph type="title"/>
          </p:nvPr>
        </p:nvSpPr>
        <p:spPr/>
        <p:txBody>
          <a:bodyPr/>
          <a:lstStyle/>
          <a:p>
            <a:r>
              <a:rPr lang="de-DE" b="1" dirty="0"/>
              <a:t>XIII. Die Mindestanforderungen an eine menschenwürdige Unterbringung</a:t>
            </a:r>
          </a:p>
        </p:txBody>
      </p:sp>
      <p:sp>
        <p:nvSpPr>
          <p:cNvPr id="3" name="Inhaltsplatzhalter 2">
            <a:extLst>
              <a:ext uri="{FF2B5EF4-FFF2-40B4-BE49-F238E27FC236}">
                <a16:creationId xmlns="" xmlns:a16="http://schemas.microsoft.com/office/drawing/2014/main" id="{5BBE188C-0473-4694-B41B-010F05ECB66A}"/>
              </a:ext>
            </a:extLst>
          </p:cNvPr>
          <p:cNvSpPr>
            <a:spLocks noGrp="1"/>
          </p:cNvSpPr>
          <p:nvPr>
            <p:ph idx="1"/>
          </p:nvPr>
        </p:nvSpPr>
        <p:spPr/>
        <p:txBody>
          <a:bodyPr>
            <a:normAutofit fontScale="77500" lnSpcReduction="20000"/>
          </a:bodyPr>
          <a:lstStyle/>
          <a:p>
            <a:pPr>
              <a:lnSpc>
                <a:spcPct val="100000"/>
              </a:lnSpc>
              <a:buNone/>
            </a:pPr>
            <a:r>
              <a:rPr lang="de-DE" altLang="de-DE" dirty="0"/>
              <a:t>   Nach </a:t>
            </a:r>
            <a:r>
              <a:rPr lang="de-DE" altLang="de-DE" b="1" dirty="0"/>
              <a:t>herrschender Rechtsauffassung </a:t>
            </a:r>
            <a:r>
              <a:rPr lang="de-DE" altLang="de-DE" dirty="0"/>
              <a:t>ist grundsätzlich eine Einweisung in </a:t>
            </a:r>
            <a:r>
              <a:rPr lang="de-DE" altLang="de-DE" b="1" dirty="0"/>
              <a:t>Gemeinschaftsunterkünfte</a:t>
            </a:r>
            <a:r>
              <a:rPr lang="de-DE" altLang="de-DE" dirty="0"/>
              <a:t> zumutbar. Ein Anspruch auf einen Raum zur alleinigen Nutzung besteht nicht. Dies gilt auch dann, wenn die eingewiesenen Personen unterschiedliche Volks- und Staatsangehörigkeiten aufweisen.</a:t>
            </a:r>
            <a:r>
              <a:rPr lang="de-DE" b="1" dirty="0"/>
              <a:t> </a:t>
            </a:r>
          </a:p>
          <a:p>
            <a:pPr>
              <a:lnSpc>
                <a:spcPct val="100000"/>
              </a:lnSpc>
              <a:buNone/>
            </a:pPr>
            <a:r>
              <a:rPr lang="de-DE" b="1" dirty="0"/>
              <a:t>    Dazu VG  Stuttgart: </a:t>
            </a:r>
            <a:r>
              <a:rPr lang="de-DE" dirty="0"/>
              <a:t>„</a:t>
            </a:r>
            <a:r>
              <a:rPr lang="de-DE" i="1" dirty="0"/>
              <a:t>Soweit sich die Antragstellerin gegen die geringe Größe des Anbaus wendet, ergibt sich aus dem temporären Charakter der Unterbringung und der Prämisse der Effektivität der Gefahrenabwehr, dass Obdachlose grundsätzlich auch eine Unterbringung in einer Gemeinschaftsunterkunft und – jedenfalls – einer alleinstehenden Person – sogar die Unterbringung in einem Gemeinschaftszimmer zumutbar ist“</a:t>
            </a:r>
            <a:r>
              <a:rPr lang="de-DE" dirty="0"/>
              <a:t> (Beschluss vom 17.7.2017, 1 K 11415/17, </a:t>
            </a:r>
            <a:r>
              <a:rPr lang="de-DE" dirty="0" err="1"/>
              <a:t>juris</a:t>
            </a:r>
            <a:r>
              <a:rPr lang="de-DE" dirty="0"/>
              <a:t>, </a:t>
            </a:r>
            <a:r>
              <a:rPr lang="de-DE" dirty="0" err="1"/>
              <a:t>Rn</a:t>
            </a:r>
            <a:r>
              <a:rPr lang="de-DE" dirty="0"/>
              <a:t> 36).</a:t>
            </a:r>
          </a:p>
          <a:p>
            <a:pPr>
              <a:lnSpc>
                <a:spcPct val="100000"/>
              </a:lnSpc>
              <a:buFont typeface="Wingdings" pitchFamily="2" charset="2"/>
              <a:buNone/>
            </a:pPr>
            <a:r>
              <a:rPr lang="de-DE" altLang="de-DE" dirty="0"/>
              <a:t>    Nur dann, wenn ernsthafte gesundheitliche Schädigungen zu befürchten sind, ist die Einweisung / das Verbleiben in einer Notunterkunft unzumutbar (VGH BW, DÖV 1994, 569).</a:t>
            </a:r>
          </a:p>
          <a:p>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119</a:t>
            </a:fld>
            <a:endParaRPr lang="en-GB" altLang="de-DE" dirty="0">
              <a:solidFill>
                <a:srgbClr val="000000"/>
              </a:solidFill>
            </a:endParaRPr>
          </a:p>
        </p:txBody>
      </p:sp>
    </p:spTree>
    <p:extLst>
      <p:ext uri="{BB962C8B-B14F-4D97-AF65-F5344CB8AC3E}">
        <p14:creationId xmlns:p14="http://schemas.microsoft.com/office/powerpoint/2010/main" val="2994137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A089D528-E3C1-46E5-8E79-78456C3AC745}"/>
              </a:ext>
            </a:extLst>
          </p:cNvPr>
          <p:cNvSpPr>
            <a:spLocks noGrp="1"/>
          </p:cNvSpPr>
          <p:nvPr>
            <p:ph type="title"/>
          </p:nvPr>
        </p:nvSpPr>
        <p:spPr/>
        <p:txBody>
          <a:bodyPr/>
          <a:lstStyle/>
          <a:p>
            <a:pPr algn="ctr"/>
            <a:r>
              <a:rPr lang="de-DE" altLang="de-DE" b="1" dirty="0"/>
              <a:t>III. Abgrenzung zu den Aufgaben des Sozialhilfeträgers</a:t>
            </a:r>
            <a:endParaRPr lang="de-DE" b="1" dirty="0"/>
          </a:p>
        </p:txBody>
      </p:sp>
      <p:sp>
        <p:nvSpPr>
          <p:cNvPr id="3" name="Inhaltsplatzhalter 2">
            <a:extLst>
              <a:ext uri="{FF2B5EF4-FFF2-40B4-BE49-F238E27FC236}">
                <a16:creationId xmlns="" xmlns:a16="http://schemas.microsoft.com/office/drawing/2014/main" id="{FD84789F-C157-4177-B96B-866BE8D00F8D}"/>
              </a:ext>
            </a:extLst>
          </p:cNvPr>
          <p:cNvSpPr>
            <a:spLocks noGrp="1"/>
          </p:cNvSpPr>
          <p:nvPr>
            <p:ph idx="1"/>
          </p:nvPr>
        </p:nvSpPr>
        <p:spPr/>
        <p:txBody>
          <a:bodyPr>
            <a:normAutofit fontScale="85000" lnSpcReduction="20000"/>
          </a:bodyPr>
          <a:lstStyle/>
          <a:p>
            <a:r>
              <a:rPr lang="de-DE" dirty="0"/>
              <a:t>Grundsätzlich ist die obdachlosenpolizeiliche Unterbringungspflicht gegenüber dem Sozialrecht </a:t>
            </a:r>
            <a:r>
              <a:rPr lang="de-DE" b="1" dirty="0"/>
              <a:t>nachrangig</a:t>
            </a:r>
            <a:r>
              <a:rPr lang="de-DE" dirty="0"/>
              <a:t>. Der aus einer unfreiwilligen akuten Notlage gegebene vorübergehende Unterbringungsanspruch entfällt mit Blick auf vorrangige Sozialhilfeleistungen nur, wenn die drohende Obdachlosigkeit mit Hilfe des Sozialleistungsträgers in zumutbarer Weise und insbesondere in zumutbarer Zeit behoben werden kann (so OVG Berlin-Brandenburg, Beschluss vom 13.7.2016 – OVG 1 M 21.16, </a:t>
            </a:r>
            <a:r>
              <a:rPr lang="de-DE" dirty="0" err="1"/>
              <a:t>juris</a:t>
            </a:r>
            <a:r>
              <a:rPr lang="de-DE" dirty="0"/>
              <a:t>, </a:t>
            </a:r>
            <a:r>
              <a:rPr lang="de-DE" dirty="0" err="1"/>
              <a:t>Rn</a:t>
            </a:r>
            <a:r>
              <a:rPr lang="de-DE" dirty="0"/>
              <a:t> 4 unter Bezugnahme auf BayVGH, Beschluss vom 29.11.2010 – 4 CE 10.2519, 4 C 10. 2520, </a:t>
            </a:r>
            <a:r>
              <a:rPr lang="de-DE" dirty="0" err="1"/>
              <a:t>juris</a:t>
            </a:r>
            <a:r>
              <a:rPr lang="de-DE" dirty="0"/>
              <a:t>, </a:t>
            </a:r>
            <a:r>
              <a:rPr lang="de-DE" dirty="0" err="1"/>
              <a:t>Rn</a:t>
            </a:r>
            <a:r>
              <a:rPr lang="de-DE" dirty="0"/>
              <a:t> 2).</a:t>
            </a:r>
          </a:p>
          <a:p>
            <a:r>
              <a:rPr lang="de-DE" dirty="0"/>
              <a:t>Die Polizei- und Ordnungsbehörde muss immer dann einschreiten, wenn eine </a:t>
            </a:r>
            <a:r>
              <a:rPr lang="de-DE" b="1" dirty="0"/>
              <a:t>konkrete Gefahr für hochrangige Grund- und Menschenrechte </a:t>
            </a:r>
            <a:r>
              <a:rPr lang="de-DE" dirty="0"/>
              <a:t>besteht. Da die unfreiwillige Obdachlosigkeit im polizeirechtlichen Sinne eine erhebliche und gegenwärtige Gefahr für die öffentliche Sicherheit darstellt, muss die Polizei- und Ordnungsbehörde in diesen Fällen Maßnahmen zum Schutz dieser Rechte ergreifen – unabhängig von der Frage, ob sozialhilferechtliche Leistungs-ansprüche bestehen oder nicht. Der Vorrang der Sozialhilfe gilt somit in diesen Fällen m.E. nicht.</a:t>
            </a:r>
          </a:p>
          <a:p>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12</a:t>
            </a:fld>
            <a:endParaRPr lang="en-GB" altLang="de-DE" dirty="0">
              <a:solidFill>
                <a:srgbClr val="000000"/>
              </a:solidFill>
            </a:endParaRPr>
          </a:p>
        </p:txBody>
      </p:sp>
    </p:spTree>
    <p:extLst>
      <p:ext uri="{BB962C8B-B14F-4D97-AF65-F5344CB8AC3E}">
        <p14:creationId xmlns:p14="http://schemas.microsoft.com/office/powerpoint/2010/main" val="227385732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FCA1C2A-3D7D-402B-88D8-6D74E5443287}"/>
              </a:ext>
            </a:extLst>
          </p:cNvPr>
          <p:cNvSpPr>
            <a:spLocks noGrp="1"/>
          </p:cNvSpPr>
          <p:nvPr>
            <p:ph type="title"/>
          </p:nvPr>
        </p:nvSpPr>
        <p:spPr/>
        <p:txBody>
          <a:bodyPr/>
          <a:lstStyle/>
          <a:p>
            <a:r>
              <a:rPr lang="de-DE" b="1" dirty="0"/>
              <a:t>XIII. Die Mindestanforderungen an eine menschenwürdige Unterbringung</a:t>
            </a:r>
          </a:p>
        </p:txBody>
      </p:sp>
      <p:sp>
        <p:nvSpPr>
          <p:cNvPr id="3" name="Inhaltsplatzhalter 2">
            <a:extLst>
              <a:ext uri="{FF2B5EF4-FFF2-40B4-BE49-F238E27FC236}">
                <a16:creationId xmlns="" xmlns:a16="http://schemas.microsoft.com/office/drawing/2014/main" id="{6781091E-8CDE-455E-BB83-4F4240E0E11E}"/>
              </a:ext>
            </a:extLst>
          </p:cNvPr>
          <p:cNvSpPr>
            <a:spLocks noGrp="1"/>
          </p:cNvSpPr>
          <p:nvPr>
            <p:ph idx="1"/>
          </p:nvPr>
        </p:nvSpPr>
        <p:spPr/>
        <p:txBody>
          <a:bodyPr>
            <a:normAutofit fontScale="92500" lnSpcReduction="10000"/>
          </a:bodyPr>
          <a:lstStyle/>
          <a:p>
            <a:pPr marL="0" indent="0">
              <a:buNone/>
            </a:pPr>
            <a:r>
              <a:rPr lang="de-DE" dirty="0"/>
              <a:t>In Ausnahmefällen besteht ein Anspruch des Eingewiesenen auf die </a:t>
            </a:r>
            <a:r>
              <a:rPr lang="de-DE" b="1" dirty="0"/>
              <a:t>Überlassung eines Einzelzimmers</a:t>
            </a:r>
            <a:r>
              <a:rPr lang="de-DE" dirty="0"/>
              <a:t>. Dies gilt vor allem dann, wenn einzig durch die Zurverfügungstellung eines Einzelzimmers eine die Grundrechte der Menschenwürde und körperliche Unversehrtheit achtende Unterbringung gewährleistet ist. Dies ist der Fall, wenn durch fachärztliche Stellungnahme die Erforderlichkeit nachgewiesen wird (so VG München, Beschluss vom 22.8.2017 – M 22 E 17.3704, </a:t>
            </a:r>
            <a:r>
              <a:rPr lang="de-DE" dirty="0" err="1"/>
              <a:t>juris</a:t>
            </a:r>
            <a:r>
              <a:rPr lang="de-DE" dirty="0"/>
              <a:t>, </a:t>
            </a:r>
            <a:r>
              <a:rPr lang="de-DE" dirty="0" err="1"/>
              <a:t>Rn</a:t>
            </a:r>
            <a:r>
              <a:rPr lang="de-DE" dirty="0"/>
              <a:t> 12. in diesem Fall lag eine schwere psychische Erkrankung vor. Eine gemeinschaftliche Unterbringung ließ, so das Gericht, befürchten, dass sich der gesundheitliche Zustand des Antragstellers in einer Weise verschlechtert, die ihm nicht zugemutet werden kann. Ähnlich VG München, Beschluss vom 23.8.2017 – M 22 E 17.3770, schwere Erkrankung an paranoider Schizophrenie und multiplem Substanzmissbrauch).</a:t>
            </a:r>
          </a:p>
          <a:p>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120</a:t>
            </a:fld>
            <a:endParaRPr lang="en-GB" altLang="de-DE" dirty="0">
              <a:solidFill>
                <a:srgbClr val="000000"/>
              </a:solidFill>
            </a:endParaRPr>
          </a:p>
        </p:txBody>
      </p:sp>
    </p:spTree>
    <p:extLst>
      <p:ext uri="{BB962C8B-B14F-4D97-AF65-F5344CB8AC3E}">
        <p14:creationId xmlns:p14="http://schemas.microsoft.com/office/powerpoint/2010/main" val="808133518"/>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EE3EF6A-8367-4A89-A89E-57EB38B67CB9}"/>
              </a:ext>
            </a:extLst>
          </p:cNvPr>
          <p:cNvSpPr>
            <a:spLocks noGrp="1"/>
          </p:cNvSpPr>
          <p:nvPr>
            <p:ph type="title"/>
          </p:nvPr>
        </p:nvSpPr>
        <p:spPr/>
        <p:txBody>
          <a:bodyPr/>
          <a:lstStyle/>
          <a:p>
            <a:r>
              <a:rPr lang="de-DE" b="1" dirty="0"/>
              <a:t>XIII. Die Mindestanforderungen an eine menschenwürdige Unterbringung</a:t>
            </a:r>
            <a:endParaRPr lang="de-DE" dirty="0"/>
          </a:p>
        </p:txBody>
      </p:sp>
      <p:sp>
        <p:nvSpPr>
          <p:cNvPr id="3" name="Inhaltsplatzhalter 2">
            <a:extLst>
              <a:ext uri="{FF2B5EF4-FFF2-40B4-BE49-F238E27FC236}">
                <a16:creationId xmlns="" xmlns:a16="http://schemas.microsoft.com/office/drawing/2014/main" id="{B9FFAF48-8DF6-41C4-AF0B-1D9AB3844DA3}"/>
              </a:ext>
            </a:extLst>
          </p:cNvPr>
          <p:cNvSpPr>
            <a:spLocks noGrp="1"/>
          </p:cNvSpPr>
          <p:nvPr>
            <p:ph idx="1"/>
          </p:nvPr>
        </p:nvSpPr>
        <p:spPr/>
        <p:txBody>
          <a:bodyPr>
            <a:normAutofit/>
          </a:bodyPr>
          <a:lstStyle/>
          <a:p>
            <a:pPr marL="0" indent="0">
              <a:buNone/>
            </a:pPr>
            <a:r>
              <a:rPr lang="de-DE" b="1" dirty="0"/>
              <a:t>VG München: </a:t>
            </a:r>
            <a:r>
              <a:rPr lang="de-DE" dirty="0"/>
              <a:t>„</a:t>
            </a:r>
            <a:r>
              <a:rPr lang="de-DE" i="1" dirty="0"/>
              <a:t>Der Antragsteller hat durch die Vorlage der ärztlichen Stellungnahmen insbesondere nicht glaubhaft machen können, dass </a:t>
            </a:r>
            <a:r>
              <a:rPr lang="de-DE" i="1" dirty="0" smtClean="0"/>
              <a:t>der </a:t>
            </a:r>
            <a:r>
              <a:rPr lang="de-DE" i="1" dirty="0"/>
              <a:t>Antragsgegnerin (= Gemeinde) bei der Auswahl der Unterkunft zustehenden Ermessens auf die Unterbringung in einem </a:t>
            </a:r>
            <a:r>
              <a:rPr lang="de-DE" b="1" i="1" dirty="0"/>
              <a:t>Einzelzimmer </a:t>
            </a:r>
            <a:r>
              <a:rPr lang="de-DE" i="1" dirty="0"/>
              <a:t>beschränkt wäre. … Es wird lediglich empfohlen, dem Antragsteller eine eigene Wohnung zur Verfügung zu stellen……. Damit wird jedoch keine zwingend medizinisch indizierte Notwendigkeit der Unterbringung in einem Einzelzimmer zum Ausdruck gebracht“ (VG München, Beschluss vom 28.5.2019 – M 22 E 19.2257, </a:t>
            </a:r>
            <a:r>
              <a:rPr lang="de-DE" i="1" dirty="0" err="1"/>
              <a:t>juris</a:t>
            </a:r>
            <a:r>
              <a:rPr lang="de-DE" i="1" dirty="0"/>
              <a:t>, </a:t>
            </a:r>
            <a:r>
              <a:rPr lang="de-DE" i="1" dirty="0" err="1"/>
              <a:t>Rn</a:t>
            </a:r>
            <a:r>
              <a:rPr lang="de-DE" i="1" dirty="0"/>
              <a:t> 14).  </a:t>
            </a:r>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121</a:t>
            </a:fld>
            <a:endParaRPr lang="en-GB" altLang="de-DE" dirty="0">
              <a:solidFill>
                <a:srgbClr val="000000"/>
              </a:solidFill>
            </a:endParaRPr>
          </a:p>
        </p:txBody>
      </p:sp>
    </p:spTree>
    <p:extLst>
      <p:ext uri="{BB962C8B-B14F-4D97-AF65-F5344CB8AC3E}">
        <p14:creationId xmlns:p14="http://schemas.microsoft.com/office/powerpoint/2010/main" val="1742497348"/>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77AC73C-9E18-45DB-81E9-77461067E03D}"/>
              </a:ext>
            </a:extLst>
          </p:cNvPr>
          <p:cNvSpPr>
            <a:spLocks noGrp="1"/>
          </p:cNvSpPr>
          <p:nvPr>
            <p:ph type="title"/>
          </p:nvPr>
        </p:nvSpPr>
        <p:spPr/>
        <p:txBody>
          <a:bodyPr/>
          <a:lstStyle/>
          <a:p>
            <a:r>
              <a:rPr lang="de-DE" b="1" dirty="0"/>
              <a:t>XIII. Die Mindestanforderungen an eine menschenwürdige Unterbringung</a:t>
            </a:r>
          </a:p>
        </p:txBody>
      </p:sp>
      <p:sp>
        <p:nvSpPr>
          <p:cNvPr id="3" name="Inhaltsplatzhalter 2">
            <a:extLst>
              <a:ext uri="{FF2B5EF4-FFF2-40B4-BE49-F238E27FC236}">
                <a16:creationId xmlns="" xmlns:a16="http://schemas.microsoft.com/office/drawing/2014/main" id="{69D01FBB-FF5A-40D6-9815-DDB53DB41DB3}"/>
              </a:ext>
            </a:extLst>
          </p:cNvPr>
          <p:cNvSpPr>
            <a:spLocks noGrp="1"/>
          </p:cNvSpPr>
          <p:nvPr>
            <p:ph idx="1"/>
          </p:nvPr>
        </p:nvSpPr>
        <p:spPr/>
        <p:txBody>
          <a:bodyPr>
            <a:normAutofit fontScale="92500"/>
          </a:bodyPr>
          <a:lstStyle/>
          <a:p>
            <a:pPr>
              <a:lnSpc>
                <a:spcPct val="100000"/>
              </a:lnSpc>
              <a:buFont typeface="Wingdings" pitchFamily="2" charset="2"/>
              <a:buNone/>
            </a:pPr>
            <a:r>
              <a:rPr lang="de-DE" altLang="de-DE" b="1" dirty="0">
                <a:cs typeface="Times New Roman" pitchFamily="18" charset="0"/>
              </a:rPr>
              <a:t>VG Augsburg:</a:t>
            </a:r>
          </a:p>
          <a:p>
            <a:pPr>
              <a:lnSpc>
                <a:spcPct val="100000"/>
              </a:lnSpc>
            </a:pPr>
            <a:r>
              <a:rPr lang="de-DE" altLang="de-DE" dirty="0">
                <a:cs typeface="Times New Roman" pitchFamily="18" charset="0"/>
              </a:rPr>
              <a:t> Als Anhaltspunkt für die Frage, ob eine Unterkunft noch als menschen-würdig im Sinne des Art. 1 Abs. 1 GG anzusehen ist, kann die Rechtsprechung der Verwaltungsgerichte zur Obdachlosenunterbringung herangezogen werden. So wird z. B. als </a:t>
            </a:r>
            <a:r>
              <a:rPr lang="de-DE" altLang="de-DE" b="1" dirty="0">
                <a:cs typeface="Times New Roman" pitchFamily="18" charset="0"/>
              </a:rPr>
              <a:t>Faustregel</a:t>
            </a:r>
            <a:r>
              <a:rPr lang="de-DE" altLang="de-DE" dirty="0">
                <a:cs typeface="Times New Roman" pitchFamily="18" charset="0"/>
              </a:rPr>
              <a:t> einer obdachlosen Einzelperson (alleinstehende Erwachsene) ca. </a:t>
            </a:r>
            <a:r>
              <a:rPr lang="de-DE" altLang="de-DE" b="1" dirty="0">
                <a:cs typeface="Times New Roman" pitchFamily="18" charset="0"/>
              </a:rPr>
              <a:t>10 </a:t>
            </a:r>
            <a:r>
              <a:rPr lang="de-DE" altLang="de-DE" b="1" dirty="0" smtClean="0">
                <a:cs typeface="Times New Roman" pitchFamily="18" charset="0"/>
              </a:rPr>
              <a:t>m² </a:t>
            </a:r>
            <a:r>
              <a:rPr lang="de-DE" altLang="de-DE" b="1" dirty="0">
                <a:cs typeface="Times New Roman" pitchFamily="18" charset="0"/>
              </a:rPr>
              <a:t>als Wohnfläche </a:t>
            </a:r>
            <a:r>
              <a:rPr lang="de-DE" altLang="de-DE" dirty="0">
                <a:cs typeface="Times New Roman" pitchFamily="18" charset="0"/>
              </a:rPr>
              <a:t>zugestanden (Beschluss vom 12.1.2015 – au 7 E 14.1792, Juris, </a:t>
            </a:r>
            <a:r>
              <a:rPr lang="de-DE" altLang="de-DE" dirty="0" err="1">
                <a:cs typeface="Times New Roman" pitchFamily="18" charset="0"/>
              </a:rPr>
              <a:t>Rn</a:t>
            </a:r>
            <a:r>
              <a:rPr lang="de-DE" altLang="de-DE" dirty="0">
                <a:cs typeface="Times New Roman" pitchFamily="18" charset="0"/>
              </a:rPr>
              <a:t> 43; VG Neustadt, B. v. 3.6.2014 – 5 L 469/14.NW).</a:t>
            </a:r>
          </a:p>
          <a:p>
            <a:pPr>
              <a:lnSpc>
                <a:spcPct val="100000"/>
              </a:lnSpc>
            </a:pPr>
            <a:r>
              <a:rPr lang="de-DE" altLang="de-DE" b="1" dirty="0">
                <a:cs typeface="Times New Roman" pitchFamily="18" charset="0"/>
              </a:rPr>
              <a:t>6 </a:t>
            </a:r>
            <a:r>
              <a:rPr lang="de-DE" altLang="de-DE" b="1" dirty="0" smtClean="0">
                <a:cs typeface="Times New Roman" pitchFamily="18" charset="0"/>
              </a:rPr>
              <a:t>m² </a:t>
            </a:r>
            <a:r>
              <a:rPr lang="de-DE" altLang="de-DE" dirty="0">
                <a:cs typeface="Times New Roman" pitchFamily="18" charset="0"/>
              </a:rPr>
              <a:t>für jedes </a:t>
            </a:r>
            <a:r>
              <a:rPr lang="de-DE" altLang="de-DE" b="1" dirty="0">
                <a:cs typeface="Times New Roman" pitchFamily="18" charset="0"/>
              </a:rPr>
              <a:t>Kind</a:t>
            </a:r>
            <a:r>
              <a:rPr lang="de-DE" altLang="de-DE" dirty="0">
                <a:cs typeface="Times New Roman" pitchFamily="18" charset="0"/>
              </a:rPr>
              <a:t>, das noch nicht </a:t>
            </a:r>
            <a:r>
              <a:rPr lang="de-DE" altLang="de-DE" dirty="0" smtClean="0">
                <a:cs typeface="Times New Roman" pitchFamily="18" charset="0"/>
              </a:rPr>
              <a:t>sechs </a:t>
            </a:r>
            <a:r>
              <a:rPr lang="de-DE" altLang="de-DE" dirty="0">
                <a:cs typeface="Times New Roman" pitchFamily="18" charset="0"/>
              </a:rPr>
              <a:t>Jahre alt ist (so auch Ehmann, Obdachlosigkeit in Kommunen, 2019, S. 136).</a:t>
            </a:r>
          </a:p>
          <a:p>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122</a:t>
            </a:fld>
            <a:endParaRPr lang="en-GB" altLang="de-DE" dirty="0">
              <a:solidFill>
                <a:srgbClr val="000000"/>
              </a:solidFill>
            </a:endParaRPr>
          </a:p>
        </p:txBody>
      </p:sp>
    </p:spTree>
    <p:extLst>
      <p:ext uri="{BB962C8B-B14F-4D97-AF65-F5344CB8AC3E}">
        <p14:creationId xmlns:p14="http://schemas.microsoft.com/office/powerpoint/2010/main" val="3247804857"/>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el 1"/>
          <p:cNvSpPr>
            <a:spLocks noGrp="1"/>
          </p:cNvSpPr>
          <p:nvPr>
            <p:ph type="title"/>
          </p:nvPr>
        </p:nvSpPr>
        <p:spPr/>
        <p:txBody>
          <a:bodyPr>
            <a:normAutofit/>
          </a:bodyPr>
          <a:lstStyle/>
          <a:p>
            <a:r>
              <a:rPr lang="de-DE" altLang="de-DE" b="1" dirty="0"/>
              <a:t>XIII. Mindestanforderungen an die Unterbringung</a:t>
            </a:r>
          </a:p>
        </p:txBody>
      </p:sp>
      <p:sp>
        <p:nvSpPr>
          <p:cNvPr id="100355" name="Inhaltsplatzhalter 2"/>
          <p:cNvSpPr>
            <a:spLocks noGrp="1"/>
          </p:cNvSpPr>
          <p:nvPr>
            <p:ph idx="1"/>
          </p:nvPr>
        </p:nvSpPr>
        <p:spPr/>
        <p:txBody>
          <a:bodyPr>
            <a:normAutofit/>
          </a:bodyPr>
          <a:lstStyle/>
          <a:p>
            <a:pPr>
              <a:lnSpc>
                <a:spcPct val="100000"/>
              </a:lnSpc>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1800" dirty="0" err="1"/>
              <a:t>Zur</a:t>
            </a:r>
            <a:r>
              <a:rPr lang="en-GB" altLang="de-DE" sz="1800" dirty="0"/>
              <a:t> </a:t>
            </a:r>
            <a:r>
              <a:rPr lang="en-GB" altLang="de-DE" sz="1800" b="1" dirty="0" err="1"/>
              <a:t>Belegungsdichte</a:t>
            </a:r>
            <a:r>
              <a:rPr lang="en-GB" altLang="de-DE" sz="1800" dirty="0"/>
              <a:t> </a:t>
            </a:r>
            <a:r>
              <a:rPr lang="en-GB" altLang="de-DE" sz="1800" dirty="0" err="1"/>
              <a:t>hatte</a:t>
            </a:r>
            <a:r>
              <a:rPr lang="en-GB" altLang="de-DE" sz="1800" dirty="0"/>
              <a:t> der </a:t>
            </a:r>
            <a:r>
              <a:rPr lang="en-GB" altLang="de-DE" sz="1800" dirty="0" err="1"/>
              <a:t>Gemeindetag</a:t>
            </a:r>
            <a:r>
              <a:rPr lang="en-GB" altLang="de-DE" sz="1800" dirty="0"/>
              <a:t> BW </a:t>
            </a:r>
            <a:r>
              <a:rPr lang="en-GB" altLang="de-DE" sz="1800" dirty="0" err="1"/>
              <a:t>folgende</a:t>
            </a:r>
            <a:r>
              <a:rPr lang="en-GB" altLang="de-DE" sz="1800" dirty="0"/>
              <a:t> </a:t>
            </a:r>
            <a:r>
              <a:rPr lang="en-GB" altLang="de-DE" sz="1800" dirty="0" err="1"/>
              <a:t>Empfehlungen</a:t>
            </a:r>
            <a:r>
              <a:rPr lang="en-GB" altLang="de-DE" sz="1800" dirty="0"/>
              <a:t> </a:t>
            </a:r>
            <a:r>
              <a:rPr lang="en-GB" altLang="de-DE" sz="1800" dirty="0" err="1"/>
              <a:t>gegeben</a:t>
            </a:r>
            <a:r>
              <a:rPr lang="en-GB" altLang="de-DE" sz="1800" dirty="0"/>
              <a:t> (BWGZ 1990, S. 197):</a:t>
            </a:r>
          </a:p>
          <a:p>
            <a:pPr>
              <a:lnSpc>
                <a:spcPct val="100000"/>
              </a:lnSpc>
              <a:spcBef>
                <a:spcPts val="500"/>
              </a:spcBef>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1800" dirty="0" err="1"/>
              <a:t>Alleinstehende</a:t>
            </a:r>
            <a:r>
              <a:rPr lang="en-GB" altLang="de-DE" sz="1800" dirty="0"/>
              <a:t>, </a:t>
            </a:r>
            <a:r>
              <a:rPr lang="en-GB" altLang="de-DE" sz="1800" dirty="0" err="1"/>
              <a:t>Ehepaare</a:t>
            </a:r>
            <a:r>
              <a:rPr lang="en-GB" altLang="de-DE" sz="1800" dirty="0"/>
              <a:t> </a:t>
            </a:r>
            <a:r>
              <a:rPr lang="en-GB" altLang="de-DE" sz="1800" dirty="0" err="1"/>
              <a:t>oder</a:t>
            </a:r>
            <a:r>
              <a:rPr lang="en-GB" altLang="de-DE" sz="1800" dirty="0"/>
              <a:t> </a:t>
            </a:r>
            <a:r>
              <a:rPr lang="en-GB" altLang="de-DE" sz="1800" dirty="0" err="1"/>
              <a:t>Paare</a:t>
            </a:r>
            <a:r>
              <a:rPr lang="en-GB" altLang="de-DE" sz="1800" dirty="0"/>
              <a:t> </a:t>
            </a:r>
            <a:r>
              <a:rPr lang="en-GB" altLang="de-DE" sz="1800" dirty="0" err="1"/>
              <a:t>ohne</a:t>
            </a:r>
            <a:r>
              <a:rPr lang="en-GB" altLang="de-DE" sz="1800" dirty="0"/>
              <a:t> Kinder	        </a:t>
            </a:r>
            <a:r>
              <a:rPr lang="en-GB" altLang="de-DE" sz="1800" dirty="0" smtClean="0"/>
              <a:t>		1 </a:t>
            </a:r>
            <a:r>
              <a:rPr lang="en-GB" altLang="de-DE" sz="1800" dirty="0" err="1"/>
              <a:t>Raum</a:t>
            </a:r>
            <a:endParaRPr lang="en-GB" altLang="de-DE" sz="1800" dirty="0"/>
          </a:p>
          <a:p>
            <a:pPr>
              <a:lnSpc>
                <a:spcPct val="100000"/>
              </a:lnSpc>
              <a:spcBef>
                <a:spcPts val="500"/>
              </a:spcBef>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1800" dirty="0" err="1"/>
              <a:t>Alleinstehende</a:t>
            </a:r>
            <a:r>
              <a:rPr lang="en-GB" altLang="de-DE" sz="1800" dirty="0"/>
              <a:t>, </a:t>
            </a:r>
            <a:r>
              <a:rPr lang="en-GB" altLang="de-DE" sz="1800" dirty="0" err="1"/>
              <a:t>Ehepaare</a:t>
            </a:r>
            <a:r>
              <a:rPr lang="en-GB" altLang="de-DE" sz="1800" dirty="0"/>
              <a:t> </a:t>
            </a:r>
            <a:r>
              <a:rPr lang="en-GB" altLang="de-DE" sz="1800" dirty="0" err="1"/>
              <a:t>oder</a:t>
            </a:r>
            <a:r>
              <a:rPr lang="en-GB" altLang="de-DE" sz="1800" dirty="0"/>
              <a:t> </a:t>
            </a:r>
            <a:r>
              <a:rPr lang="en-GB" altLang="de-DE" sz="1800" dirty="0" err="1"/>
              <a:t>Paare</a:t>
            </a:r>
            <a:r>
              <a:rPr lang="en-GB" altLang="de-DE" sz="1800" dirty="0"/>
              <a:t> </a:t>
            </a:r>
            <a:r>
              <a:rPr lang="en-GB" altLang="de-DE" sz="1800" dirty="0" err="1"/>
              <a:t>mit</a:t>
            </a:r>
            <a:r>
              <a:rPr lang="en-GB" altLang="de-DE" sz="1800" dirty="0"/>
              <a:t> 1 Kind 	         </a:t>
            </a:r>
            <a:r>
              <a:rPr lang="en-GB" altLang="de-DE" sz="1800" dirty="0" smtClean="0"/>
              <a:t>	2 </a:t>
            </a:r>
            <a:r>
              <a:rPr lang="en-GB" altLang="de-DE" sz="1800" dirty="0" err="1"/>
              <a:t>Räume</a:t>
            </a:r>
            <a:endParaRPr lang="en-GB" altLang="de-DE" sz="1800" dirty="0"/>
          </a:p>
          <a:p>
            <a:pPr>
              <a:lnSpc>
                <a:spcPct val="100000"/>
              </a:lnSpc>
              <a:spcBef>
                <a:spcPts val="500"/>
              </a:spcBef>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1800" dirty="0" err="1"/>
              <a:t>Alleinstehende</a:t>
            </a:r>
            <a:r>
              <a:rPr lang="en-GB" altLang="de-DE" sz="1800" dirty="0"/>
              <a:t>, </a:t>
            </a:r>
            <a:r>
              <a:rPr lang="en-GB" altLang="de-DE" sz="1800" dirty="0" err="1"/>
              <a:t>Ehepaare</a:t>
            </a:r>
            <a:r>
              <a:rPr lang="en-GB" altLang="de-DE" sz="1800" dirty="0"/>
              <a:t> </a:t>
            </a:r>
            <a:r>
              <a:rPr lang="en-GB" altLang="de-DE" sz="1800" dirty="0" err="1"/>
              <a:t>oder</a:t>
            </a:r>
            <a:r>
              <a:rPr lang="en-GB" altLang="de-DE" sz="1800" dirty="0"/>
              <a:t> </a:t>
            </a:r>
            <a:r>
              <a:rPr lang="en-GB" altLang="de-DE" sz="1800" dirty="0" err="1"/>
              <a:t>Paare</a:t>
            </a:r>
            <a:r>
              <a:rPr lang="en-GB" altLang="de-DE" sz="1800" dirty="0"/>
              <a:t> </a:t>
            </a:r>
            <a:r>
              <a:rPr lang="en-GB" altLang="de-DE" sz="1800" dirty="0" err="1"/>
              <a:t>mit</a:t>
            </a:r>
            <a:r>
              <a:rPr lang="en-GB" altLang="de-DE" sz="1800" dirty="0"/>
              <a:t> 2 </a:t>
            </a:r>
            <a:r>
              <a:rPr lang="en-GB" altLang="de-DE" sz="1800" dirty="0" err="1"/>
              <a:t>Kindern</a:t>
            </a:r>
            <a:r>
              <a:rPr lang="en-GB" altLang="de-DE" sz="1800" dirty="0"/>
              <a:t>	        </a:t>
            </a:r>
            <a:r>
              <a:rPr lang="en-GB" altLang="de-DE" sz="1800" dirty="0" smtClean="0"/>
              <a:t>	3 </a:t>
            </a:r>
            <a:r>
              <a:rPr lang="en-GB" altLang="de-DE" sz="1800" dirty="0" err="1"/>
              <a:t>Räume</a:t>
            </a:r>
            <a:endParaRPr lang="en-GB" altLang="de-DE" sz="1800" dirty="0"/>
          </a:p>
          <a:p>
            <a:pPr>
              <a:lnSpc>
                <a:spcPct val="100000"/>
              </a:lnSpc>
              <a:spcBef>
                <a:spcPts val="500"/>
              </a:spcBef>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1800" dirty="0" err="1"/>
              <a:t>Alleinstehende</a:t>
            </a:r>
            <a:r>
              <a:rPr lang="en-GB" altLang="de-DE" sz="1800" dirty="0"/>
              <a:t>, </a:t>
            </a:r>
            <a:r>
              <a:rPr lang="en-GB" altLang="de-DE" sz="1800" dirty="0" err="1"/>
              <a:t>Ehepaare</a:t>
            </a:r>
            <a:r>
              <a:rPr lang="en-GB" altLang="de-DE" sz="1800" dirty="0"/>
              <a:t> </a:t>
            </a:r>
            <a:r>
              <a:rPr lang="en-GB" altLang="de-DE" sz="1800" dirty="0" err="1"/>
              <a:t>oder</a:t>
            </a:r>
            <a:r>
              <a:rPr lang="en-GB" altLang="de-DE" sz="1800" dirty="0"/>
              <a:t> </a:t>
            </a:r>
            <a:r>
              <a:rPr lang="en-GB" altLang="de-DE" sz="1800" dirty="0" err="1"/>
              <a:t>Paare</a:t>
            </a:r>
            <a:r>
              <a:rPr lang="en-GB" altLang="de-DE" sz="1800" dirty="0"/>
              <a:t> </a:t>
            </a:r>
            <a:r>
              <a:rPr lang="en-GB" altLang="de-DE" sz="1800" dirty="0" err="1"/>
              <a:t>mit</a:t>
            </a:r>
            <a:r>
              <a:rPr lang="en-GB" altLang="de-DE" sz="1800" dirty="0"/>
              <a:t> </a:t>
            </a:r>
            <a:r>
              <a:rPr lang="en-GB" altLang="de-DE" sz="1800" dirty="0" smtClean="0"/>
              <a:t>3 </a:t>
            </a:r>
            <a:r>
              <a:rPr lang="en-GB" altLang="de-DE" sz="1800" dirty="0" err="1" smtClean="0"/>
              <a:t>bis</a:t>
            </a:r>
            <a:r>
              <a:rPr lang="en-GB" altLang="de-DE" sz="1800" dirty="0" smtClean="0"/>
              <a:t> 4 </a:t>
            </a:r>
            <a:r>
              <a:rPr lang="en-GB" altLang="de-DE" sz="1800" dirty="0" err="1" smtClean="0"/>
              <a:t>Kindern</a:t>
            </a:r>
            <a:r>
              <a:rPr lang="en-GB" altLang="de-DE" sz="1800" dirty="0"/>
              <a:t>	</a:t>
            </a:r>
            <a:r>
              <a:rPr lang="en-GB" altLang="de-DE" sz="1800" dirty="0" smtClean="0"/>
              <a:t>4 </a:t>
            </a:r>
            <a:r>
              <a:rPr lang="en-GB" altLang="de-DE" sz="1800" dirty="0" err="1"/>
              <a:t>Räume</a:t>
            </a:r>
            <a:endParaRPr lang="en-GB" altLang="de-DE" sz="1800" dirty="0"/>
          </a:p>
          <a:p>
            <a:pPr>
              <a:lnSpc>
                <a:spcPct val="100000"/>
              </a:lnSpc>
              <a:spcBef>
                <a:spcPts val="500"/>
              </a:spcBef>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1800" dirty="0" err="1"/>
              <a:t>Alleinstehende</a:t>
            </a:r>
            <a:r>
              <a:rPr lang="en-GB" altLang="de-DE" sz="1800" dirty="0"/>
              <a:t>, </a:t>
            </a:r>
            <a:r>
              <a:rPr lang="en-GB" altLang="de-DE" sz="1800" dirty="0" err="1"/>
              <a:t>Ehepaare</a:t>
            </a:r>
            <a:r>
              <a:rPr lang="en-GB" altLang="de-DE" sz="1800" dirty="0"/>
              <a:t> </a:t>
            </a:r>
            <a:r>
              <a:rPr lang="en-GB" altLang="de-DE" sz="1800" dirty="0" err="1"/>
              <a:t>oder</a:t>
            </a:r>
            <a:r>
              <a:rPr lang="en-GB" altLang="de-DE" sz="1800" dirty="0"/>
              <a:t> </a:t>
            </a:r>
            <a:r>
              <a:rPr lang="en-GB" altLang="de-DE" sz="1800" dirty="0" err="1"/>
              <a:t>Paare</a:t>
            </a:r>
            <a:r>
              <a:rPr lang="en-GB" altLang="de-DE" sz="1800" dirty="0"/>
              <a:t> </a:t>
            </a:r>
            <a:r>
              <a:rPr lang="en-GB" altLang="de-DE" sz="1800" dirty="0" err="1"/>
              <a:t>mit</a:t>
            </a:r>
            <a:r>
              <a:rPr lang="en-GB" altLang="de-DE" sz="1800" dirty="0"/>
              <a:t> &gt; 4 </a:t>
            </a:r>
            <a:r>
              <a:rPr lang="en-GB" altLang="de-DE" sz="1800" dirty="0" err="1"/>
              <a:t>Kindern</a:t>
            </a:r>
            <a:r>
              <a:rPr lang="en-GB" altLang="de-DE" sz="1800" dirty="0"/>
              <a:t>           </a:t>
            </a:r>
            <a:r>
              <a:rPr lang="en-GB" altLang="de-DE" sz="1800" dirty="0" smtClean="0"/>
              <a:t>	5 </a:t>
            </a:r>
            <a:r>
              <a:rPr lang="en-GB" altLang="de-DE" sz="1800" dirty="0" err="1"/>
              <a:t>Räume</a:t>
            </a:r>
            <a:endParaRPr lang="en-GB" altLang="de-DE" sz="1800" dirty="0">
              <a:solidFill>
                <a:srgbClr val="2963D7"/>
              </a:solidFill>
            </a:endParaRPr>
          </a:p>
          <a:p>
            <a:pPr>
              <a:lnSpc>
                <a:spcPct val="100000"/>
              </a:lnSpc>
              <a:spcBef>
                <a:spcPts val="5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de-DE" sz="1800" dirty="0"/>
          </a:p>
          <a:p>
            <a:pPr>
              <a:lnSpc>
                <a:spcPct val="100000"/>
              </a:lnSpc>
              <a:spcBef>
                <a:spcPts val="5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1800" dirty="0" err="1"/>
              <a:t>Nach</a:t>
            </a:r>
            <a:r>
              <a:rPr lang="en-GB" altLang="de-DE" sz="1800" dirty="0"/>
              <a:t> den </a:t>
            </a:r>
            <a:r>
              <a:rPr lang="en-GB" altLang="de-DE" sz="1800" dirty="0" err="1"/>
              <a:t>Empfehlungen</a:t>
            </a:r>
            <a:r>
              <a:rPr lang="en-GB" altLang="de-DE" sz="1800" dirty="0"/>
              <a:t> des </a:t>
            </a:r>
            <a:r>
              <a:rPr lang="en-GB" altLang="de-DE" sz="1800" dirty="0" err="1"/>
              <a:t>Sozialministerium</a:t>
            </a:r>
            <a:r>
              <a:rPr lang="en-GB" altLang="de-DE" sz="1800" dirty="0"/>
              <a:t> BW </a:t>
            </a:r>
            <a:r>
              <a:rPr lang="en-GB" altLang="de-DE" sz="1800" dirty="0" err="1"/>
              <a:t>für</a:t>
            </a:r>
            <a:r>
              <a:rPr lang="en-GB" altLang="de-DE" sz="1800" dirty="0"/>
              <a:t> das </a:t>
            </a:r>
            <a:r>
              <a:rPr lang="en-GB" altLang="de-DE" sz="1800" dirty="0" err="1"/>
              <a:t>Obdach</a:t>
            </a:r>
            <a:r>
              <a:rPr lang="en-GB" altLang="de-DE" sz="1800" dirty="0"/>
              <a:t>-</a:t>
            </a:r>
          </a:p>
          <a:p>
            <a:pPr>
              <a:lnSpc>
                <a:spcPct val="100000"/>
              </a:lnSpc>
              <a:spcBef>
                <a:spcPts val="5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1800" dirty="0" err="1"/>
              <a:t>losenwesen</a:t>
            </a:r>
            <a:r>
              <a:rPr lang="en-GB" altLang="de-DE" sz="1800" dirty="0"/>
              <a:t> </a:t>
            </a:r>
            <a:r>
              <a:rPr lang="en-GB" altLang="de-DE" sz="1800" dirty="0" err="1"/>
              <a:t>vom</a:t>
            </a:r>
            <a:r>
              <a:rPr lang="en-GB" altLang="de-DE" sz="1800" dirty="0"/>
              <a:t> 10.06.1976 </a:t>
            </a:r>
            <a:r>
              <a:rPr lang="en-GB" altLang="de-DE" sz="1800" dirty="0" err="1"/>
              <a:t>ist</a:t>
            </a:r>
            <a:r>
              <a:rPr lang="en-GB" altLang="de-DE" sz="1800" dirty="0"/>
              <a:t> die </a:t>
            </a:r>
            <a:r>
              <a:rPr lang="en-GB" altLang="de-DE" sz="1800" dirty="0" err="1"/>
              <a:t>Größe</a:t>
            </a:r>
            <a:r>
              <a:rPr lang="en-GB" altLang="de-DE" sz="1800" dirty="0"/>
              <a:t> </a:t>
            </a:r>
            <a:r>
              <a:rPr lang="en-GB" altLang="de-DE" sz="1800" dirty="0" err="1"/>
              <a:t>der</a:t>
            </a:r>
            <a:r>
              <a:rPr lang="en-GB" altLang="de-DE" sz="1800" dirty="0"/>
              <a:t> </a:t>
            </a:r>
            <a:r>
              <a:rPr lang="en-GB" altLang="de-DE" sz="1800" dirty="0" err="1"/>
              <a:t>Unterkunft</a:t>
            </a:r>
            <a:r>
              <a:rPr lang="en-GB" altLang="de-DE" sz="1800" dirty="0"/>
              <a:t> so </a:t>
            </a:r>
            <a:r>
              <a:rPr lang="en-GB" altLang="de-DE" sz="1800" dirty="0" err="1"/>
              <a:t>zu</a:t>
            </a:r>
            <a:r>
              <a:rPr lang="en-GB" altLang="de-DE" sz="1800" dirty="0"/>
              <a:t> be-</a:t>
            </a:r>
          </a:p>
          <a:p>
            <a:pPr>
              <a:lnSpc>
                <a:spcPct val="100000"/>
              </a:lnSpc>
              <a:spcBef>
                <a:spcPts val="5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1800" dirty="0" err="1"/>
              <a:t>messen</a:t>
            </a:r>
            <a:r>
              <a:rPr lang="en-GB" altLang="de-DE" sz="1800" dirty="0"/>
              <a:t>, </a:t>
            </a:r>
            <a:r>
              <a:rPr lang="en-GB" altLang="de-DE" sz="1800" dirty="0" err="1"/>
              <a:t>dass</a:t>
            </a:r>
            <a:r>
              <a:rPr lang="en-GB" altLang="de-DE" sz="1800" dirty="0"/>
              <a:t> </a:t>
            </a:r>
            <a:r>
              <a:rPr lang="en-GB" altLang="de-DE" sz="1800" dirty="0" err="1"/>
              <a:t>Alleinstehenden</a:t>
            </a:r>
            <a:r>
              <a:rPr lang="en-GB" altLang="de-DE" sz="1800" dirty="0"/>
              <a:t> </a:t>
            </a:r>
            <a:r>
              <a:rPr lang="en-GB" altLang="de-DE" sz="1800" dirty="0" err="1"/>
              <a:t>mindestens</a:t>
            </a:r>
            <a:r>
              <a:rPr lang="en-GB" altLang="de-DE" sz="1800" dirty="0"/>
              <a:t> 10 m² und </a:t>
            </a:r>
            <a:r>
              <a:rPr lang="en-GB" altLang="de-DE" sz="1800" dirty="0" err="1"/>
              <a:t>Familien</a:t>
            </a:r>
            <a:r>
              <a:rPr lang="en-GB" altLang="de-DE" sz="1800" dirty="0"/>
              <a:t> </a:t>
            </a:r>
            <a:r>
              <a:rPr lang="en-GB" altLang="de-DE" sz="1800" dirty="0" err="1"/>
              <a:t>ent</a:t>
            </a:r>
            <a:r>
              <a:rPr lang="en-GB" altLang="de-DE" sz="1800" dirty="0"/>
              <a:t>-</a:t>
            </a:r>
          </a:p>
          <a:p>
            <a:pPr>
              <a:lnSpc>
                <a:spcPct val="100000"/>
              </a:lnSpc>
              <a:spcBef>
                <a:spcPts val="5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1800" dirty="0" err="1"/>
              <a:t>sprechend</a:t>
            </a:r>
            <a:r>
              <a:rPr lang="en-GB" altLang="de-DE" sz="1800" dirty="0"/>
              <a:t> </a:t>
            </a:r>
            <a:r>
              <a:rPr lang="en-GB" altLang="de-DE" sz="1800" dirty="0" err="1"/>
              <a:t>mehr</a:t>
            </a:r>
            <a:r>
              <a:rPr lang="en-GB" altLang="de-DE" sz="1800" dirty="0"/>
              <a:t> </a:t>
            </a:r>
            <a:r>
              <a:rPr lang="en-GB" altLang="de-DE" sz="1800" dirty="0" err="1"/>
              <a:t>Raum</a:t>
            </a:r>
            <a:r>
              <a:rPr lang="en-GB" altLang="de-DE" sz="1800" dirty="0"/>
              <a:t> </a:t>
            </a:r>
            <a:r>
              <a:rPr lang="en-GB" altLang="de-DE" sz="1800" dirty="0" err="1"/>
              <a:t>zur</a:t>
            </a:r>
            <a:r>
              <a:rPr lang="en-GB" altLang="de-DE" sz="1800" dirty="0"/>
              <a:t> </a:t>
            </a:r>
            <a:r>
              <a:rPr lang="en-GB" altLang="de-DE" sz="1800" dirty="0" err="1"/>
              <a:t>Verfügung</a:t>
            </a:r>
            <a:r>
              <a:rPr lang="en-GB" altLang="de-DE" sz="1800" dirty="0"/>
              <a:t> </a:t>
            </a:r>
            <a:r>
              <a:rPr lang="en-GB" altLang="de-DE" sz="1800" dirty="0" err="1"/>
              <a:t>stehen</a:t>
            </a:r>
            <a:r>
              <a:rPr lang="en-GB" altLang="de-DE" sz="1800" dirty="0"/>
              <a:t>. </a:t>
            </a:r>
          </a:p>
          <a:p>
            <a:pPr>
              <a:lnSpc>
                <a:spcPct val="100000"/>
              </a:lnSpc>
              <a:spcBef>
                <a:spcPts val="5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de-DE" sz="1800" dirty="0"/>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de-DE" altLang="de-DE" sz="1800" dirty="0"/>
          </a:p>
        </p:txBody>
      </p:sp>
      <p:sp>
        <p:nvSpPr>
          <p:cNvPr id="5"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123</a:t>
            </a:fld>
            <a:endParaRPr lang="en-GB" altLang="de-DE" dirty="0">
              <a:solidFill>
                <a:srgbClr val="000000"/>
              </a:solidFill>
            </a:endParaRP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625EC57-DA29-4581-803D-16A68C0A441D}"/>
              </a:ext>
            </a:extLst>
          </p:cNvPr>
          <p:cNvSpPr>
            <a:spLocks noGrp="1"/>
          </p:cNvSpPr>
          <p:nvPr>
            <p:ph type="title"/>
          </p:nvPr>
        </p:nvSpPr>
        <p:spPr/>
        <p:txBody>
          <a:bodyPr/>
          <a:lstStyle/>
          <a:p>
            <a:r>
              <a:rPr lang="de-DE" b="1" dirty="0"/>
              <a:t>XIII. Die Mindestanforderungen an eine menschenwürdige Unterbringung</a:t>
            </a:r>
            <a:endParaRPr lang="de-DE" dirty="0"/>
          </a:p>
        </p:txBody>
      </p:sp>
      <p:sp>
        <p:nvSpPr>
          <p:cNvPr id="3" name="Inhaltsplatzhalter 2">
            <a:extLst>
              <a:ext uri="{FF2B5EF4-FFF2-40B4-BE49-F238E27FC236}">
                <a16:creationId xmlns="" xmlns:a16="http://schemas.microsoft.com/office/drawing/2014/main" id="{B6D798E7-5790-484E-A743-AC965986E188}"/>
              </a:ext>
            </a:extLst>
          </p:cNvPr>
          <p:cNvSpPr>
            <a:spLocks noGrp="1"/>
          </p:cNvSpPr>
          <p:nvPr>
            <p:ph idx="1"/>
          </p:nvPr>
        </p:nvSpPr>
        <p:spPr/>
        <p:txBody>
          <a:bodyPr/>
          <a:lstStyle/>
          <a:p>
            <a:pPr marL="0" indent="0">
              <a:buNone/>
            </a:pPr>
            <a:r>
              <a:rPr lang="de-DE" b="1" dirty="0"/>
              <a:t>VG Saarland: </a:t>
            </a:r>
            <a:r>
              <a:rPr lang="de-DE" dirty="0"/>
              <a:t>„Die Behörde wird ihrer Verpflichtung zur Abwehr einer drohenden unfreiwilligen Obdachlosigkeit schon dann gerecht, wenn dem Betroffenen eine den Mindestanforderungen an eine menschen-würdige Unterbringung genügende Unterkunft zuweist. Gegebenenfalls ist bei der Auswahl der Unterkunft eine besondere Hilfsbedürftigkeit des Betroffenen, etwa bei Schwangerschaft, Gebrechlichkeit oder Krankheit, zu berücksichtigen. …..Die Notwendigkeit eines </a:t>
            </a:r>
            <a:r>
              <a:rPr lang="de-DE" b="1" dirty="0"/>
              <a:t>Schul- oder Kindergartenwechsels</a:t>
            </a:r>
            <a:r>
              <a:rPr lang="de-DE" dirty="0"/>
              <a:t> bzw. die Untersagung der </a:t>
            </a:r>
            <a:r>
              <a:rPr lang="de-DE" b="1" dirty="0"/>
              <a:t>Hundehaltung</a:t>
            </a:r>
            <a:r>
              <a:rPr lang="de-DE" dirty="0"/>
              <a:t> im Fall des Wohnungswechsels stehen der Zuweisung einer Wohnung in der Regel nicht entgegen (Beschluss vom 27.02.2019 – 6 L 165/19. Orientierungssatz).</a:t>
            </a:r>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124</a:t>
            </a:fld>
            <a:endParaRPr lang="en-GB" altLang="de-DE" dirty="0">
              <a:solidFill>
                <a:srgbClr val="000000"/>
              </a:solidFill>
            </a:endParaRPr>
          </a:p>
        </p:txBody>
      </p:sp>
    </p:spTree>
    <p:extLst>
      <p:ext uri="{BB962C8B-B14F-4D97-AF65-F5344CB8AC3E}">
        <p14:creationId xmlns:p14="http://schemas.microsoft.com/office/powerpoint/2010/main" val="170553416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ADD1480A-913A-4C51-AA75-98C1A966AEDE}"/>
              </a:ext>
            </a:extLst>
          </p:cNvPr>
          <p:cNvSpPr>
            <a:spLocks noGrp="1"/>
          </p:cNvSpPr>
          <p:nvPr>
            <p:ph type="title"/>
          </p:nvPr>
        </p:nvSpPr>
        <p:spPr/>
        <p:txBody>
          <a:bodyPr/>
          <a:lstStyle/>
          <a:p>
            <a:r>
              <a:rPr lang="de-DE" b="1" dirty="0"/>
              <a:t>XIII. Die Mindestanforderungen an die Unterbringung</a:t>
            </a:r>
          </a:p>
        </p:txBody>
      </p:sp>
      <p:sp>
        <p:nvSpPr>
          <p:cNvPr id="3" name="Inhaltsplatzhalter 2">
            <a:extLst>
              <a:ext uri="{FF2B5EF4-FFF2-40B4-BE49-F238E27FC236}">
                <a16:creationId xmlns="" xmlns:a16="http://schemas.microsoft.com/office/drawing/2014/main" id="{6BDE7837-13B2-44F0-8456-49D5E3D21A82}"/>
              </a:ext>
            </a:extLst>
          </p:cNvPr>
          <p:cNvSpPr>
            <a:spLocks noGrp="1"/>
          </p:cNvSpPr>
          <p:nvPr>
            <p:ph idx="1"/>
          </p:nvPr>
        </p:nvSpPr>
        <p:spPr/>
        <p:txBody>
          <a:bodyPr>
            <a:normAutofit/>
          </a:bodyPr>
          <a:lstStyle/>
          <a:p>
            <a:pPr marL="0" indent="0">
              <a:buNone/>
            </a:pPr>
            <a:r>
              <a:rPr lang="de-DE" sz="3200" b="1" dirty="0"/>
              <a:t>Beispiel:</a:t>
            </a:r>
            <a:r>
              <a:rPr lang="de-DE" sz="3200" dirty="0"/>
              <a:t> VG Neustadt:</a:t>
            </a:r>
          </a:p>
          <a:p>
            <a:pPr marL="0" indent="0">
              <a:buNone/>
            </a:pPr>
            <a:r>
              <a:rPr lang="de-DE" sz="3200" dirty="0"/>
              <a:t>Eine Obdachlosenunterkunft für ein </a:t>
            </a:r>
            <a:r>
              <a:rPr lang="de-DE" sz="3200" b="1" dirty="0"/>
              <a:t>Paar mit einer </a:t>
            </a:r>
            <a:r>
              <a:rPr lang="de-DE" sz="3200" b="1" dirty="0" smtClean="0"/>
              <a:t>achtjährigen </a:t>
            </a:r>
            <a:r>
              <a:rPr lang="de-DE" sz="3200" b="1" dirty="0"/>
              <a:t>Tochter</a:t>
            </a:r>
            <a:r>
              <a:rPr lang="de-DE" sz="3200" dirty="0"/>
              <a:t> ist dann nicht mehr als menschenwürdig anzusehen, wenn der Familie zur alleinigen Nutzung nur ein </a:t>
            </a:r>
            <a:r>
              <a:rPr lang="de-DE" sz="3200" b="1" dirty="0"/>
              <a:t>Raum von 25 </a:t>
            </a:r>
            <a:r>
              <a:rPr lang="de-DE" sz="3200" b="1" dirty="0" smtClean="0"/>
              <a:t>m² </a:t>
            </a:r>
            <a:r>
              <a:rPr lang="de-DE" sz="3200" dirty="0"/>
              <a:t>ohne Rückzugsmöglichkeiten zugewiesen wird und die Behörde in diesem Fall davon ausgehen musste, dass diese Unterbringung nicht nur eine vorübergehende Notlösung sein wird (VG Neustadt, B. v. 3.6.2014 - 5 L 469/14.NW).</a:t>
            </a:r>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125</a:t>
            </a:fld>
            <a:endParaRPr lang="en-GB" altLang="de-DE" dirty="0">
              <a:solidFill>
                <a:srgbClr val="000000"/>
              </a:solidFill>
            </a:endParaRPr>
          </a:p>
        </p:txBody>
      </p:sp>
    </p:spTree>
    <p:extLst>
      <p:ext uri="{BB962C8B-B14F-4D97-AF65-F5344CB8AC3E}">
        <p14:creationId xmlns:p14="http://schemas.microsoft.com/office/powerpoint/2010/main" val="303314109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256CCD0F-FD42-43AC-9706-7B1F133E67B7}"/>
              </a:ext>
            </a:extLst>
          </p:cNvPr>
          <p:cNvSpPr>
            <a:spLocks noGrp="1"/>
          </p:cNvSpPr>
          <p:nvPr>
            <p:ph type="title"/>
          </p:nvPr>
        </p:nvSpPr>
        <p:spPr/>
        <p:txBody>
          <a:bodyPr/>
          <a:lstStyle/>
          <a:p>
            <a:r>
              <a:rPr lang="de-DE" b="1" dirty="0"/>
              <a:t>XIII. Die Mindestanforderungen an eine menschenwürdige Unterbringung</a:t>
            </a:r>
          </a:p>
        </p:txBody>
      </p:sp>
      <p:sp>
        <p:nvSpPr>
          <p:cNvPr id="3" name="Inhaltsplatzhalter 2">
            <a:extLst>
              <a:ext uri="{FF2B5EF4-FFF2-40B4-BE49-F238E27FC236}">
                <a16:creationId xmlns="" xmlns:a16="http://schemas.microsoft.com/office/drawing/2014/main" id="{9772A5C6-6B9F-4843-AC74-C0D3DC8A27BA}"/>
              </a:ext>
            </a:extLst>
          </p:cNvPr>
          <p:cNvSpPr>
            <a:spLocks noGrp="1"/>
          </p:cNvSpPr>
          <p:nvPr>
            <p:ph idx="1"/>
          </p:nvPr>
        </p:nvSpPr>
        <p:spPr/>
        <p:txBody>
          <a:bodyPr/>
          <a:lstStyle/>
          <a:p>
            <a:pPr marL="0" indent="0">
              <a:buNone/>
            </a:pPr>
            <a:r>
              <a:rPr lang="de-DE" b="1" dirty="0"/>
              <a:t>OVG Nordrhein-Westfalen: </a:t>
            </a:r>
          </a:p>
          <a:p>
            <a:pPr marL="0" indent="0">
              <a:buNone/>
            </a:pPr>
            <a:r>
              <a:rPr lang="de-DE" sz="3200" dirty="0"/>
              <a:t>Ein </a:t>
            </a:r>
            <a:r>
              <a:rPr lang="de-DE" sz="3200" b="1" dirty="0"/>
              <a:t>körperbehinderter Obdachloser</a:t>
            </a:r>
            <a:r>
              <a:rPr lang="de-DE" sz="3200" dirty="0"/>
              <a:t> hat </a:t>
            </a:r>
            <a:r>
              <a:rPr lang="de-DE" sz="3200" b="1" dirty="0"/>
              <a:t>Anspruch auf eine barrierefreie Unterkunft</a:t>
            </a:r>
            <a:r>
              <a:rPr lang="de-DE" sz="3200" dirty="0"/>
              <a:t>. „</a:t>
            </a:r>
            <a:r>
              <a:rPr lang="de-DE" sz="3200" i="1" dirty="0"/>
              <a:t>Zu den Anforderungen an eine menschenwürdige Unterbringung für einen körperbehinderten Obdachlosen gehört nicht nur das Vorhandensein einer Toilette, sondern auch, dass diese für ihn erreichbar und unter Wahrung der Intimsphäre benutzbar ist</a:t>
            </a:r>
            <a:r>
              <a:rPr lang="de-DE" sz="3200" dirty="0"/>
              <a:t>“ (Beschluss vom 7.3.2018 – 9 E – 129/18, Leitsatz 2., 2. Absatz)</a:t>
            </a:r>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126</a:t>
            </a:fld>
            <a:endParaRPr lang="en-GB" altLang="de-DE" dirty="0">
              <a:solidFill>
                <a:srgbClr val="000000"/>
              </a:solidFill>
            </a:endParaRPr>
          </a:p>
        </p:txBody>
      </p:sp>
    </p:spTree>
    <p:extLst>
      <p:ext uri="{BB962C8B-B14F-4D97-AF65-F5344CB8AC3E}">
        <p14:creationId xmlns:p14="http://schemas.microsoft.com/office/powerpoint/2010/main" val="102691601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FCD51B2-BD1B-4B85-8818-6A9458B3A80C}"/>
              </a:ext>
            </a:extLst>
          </p:cNvPr>
          <p:cNvSpPr>
            <a:spLocks noGrp="1"/>
          </p:cNvSpPr>
          <p:nvPr>
            <p:ph type="title"/>
          </p:nvPr>
        </p:nvSpPr>
        <p:spPr/>
        <p:txBody>
          <a:bodyPr/>
          <a:lstStyle/>
          <a:p>
            <a:r>
              <a:rPr lang="de-DE" b="1" dirty="0"/>
              <a:t>XIII. Die Mindestanforderungen an eine menschenwürdige Unterbringung</a:t>
            </a:r>
          </a:p>
        </p:txBody>
      </p:sp>
      <p:sp>
        <p:nvSpPr>
          <p:cNvPr id="3" name="Inhaltsplatzhalter 2">
            <a:extLst>
              <a:ext uri="{FF2B5EF4-FFF2-40B4-BE49-F238E27FC236}">
                <a16:creationId xmlns="" xmlns:a16="http://schemas.microsoft.com/office/drawing/2014/main" id="{38A5A9DE-60C6-42DB-980B-80C74A6A2C2B}"/>
              </a:ext>
            </a:extLst>
          </p:cNvPr>
          <p:cNvSpPr>
            <a:spLocks noGrp="1"/>
          </p:cNvSpPr>
          <p:nvPr>
            <p:ph idx="1"/>
          </p:nvPr>
        </p:nvSpPr>
        <p:spPr>
          <a:xfrm>
            <a:off x="816864" y="1953641"/>
            <a:ext cx="10515600" cy="4351338"/>
          </a:xfrm>
        </p:spPr>
        <p:txBody>
          <a:bodyPr>
            <a:normAutofit fontScale="92500" lnSpcReduction="20000"/>
          </a:bodyPr>
          <a:lstStyle/>
          <a:p>
            <a:pPr marL="0" indent="0">
              <a:buNone/>
            </a:pPr>
            <a:r>
              <a:rPr lang="de-DE" b="1" dirty="0"/>
              <a:t>VG Stuttgart, Beschluss vom 17.7.2017, 1 K 11415/17:</a:t>
            </a:r>
          </a:p>
          <a:p>
            <a:pPr marL="0" indent="0">
              <a:buNone/>
            </a:pPr>
            <a:r>
              <a:rPr lang="de-DE" dirty="0"/>
              <a:t>„</a:t>
            </a:r>
            <a:r>
              <a:rPr lang="de-DE" i="1" dirty="0"/>
              <a:t>Die Unterbringung in einer Obdachlosenunterkunft ist nicht deshalb unzumutbar, weil es in selbiger an einem </a:t>
            </a:r>
            <a:r>
              <a:rPr lang="de-DE" b="1" i="1" dirty="0"/>
              <a:t>Fernsehanschluss</a:t>
            </a:r>
            <a:r>
              <a:rPr lang="de-DE" i="1" dirty="0"/>
              <a:t> fehlt. Sofern man dem Fernsehkonsum überhaupt eine rechtlich relevante Kategorie zuordnen möchte, könnte es dabei allenfalls um eine Teilhabe am gesellschaftlichen und kulturellen Leben gehen. Ob das auch den TV-Konsum umfasst, kann dahinstehen“ (</a:t>
            </a:r>
            <a:r>
              <a:rPr lang="de-DE" i="1" dirty="0" err="1"/>
              <a:t>juris</a:t>
            </a:r>
            <a:r>
              <a:rPr lang="de-DE" i="1" dirty="0"/>
              <a:t>, </a:t>
            </a:r>
            <a:r>
              <a:rPr lang="de-DE" i="1" dirty="0" err="1"/>
              <a:t>Rn</a:t>
            </a:r>
            <a:r>
              <a:rPr lang="de-DE" i="1" dirty="0"/>
              <a:t>. 39).</a:t>
            </a:r>
          </a:p>
          <a:p>
            <a:pPr marL="0" indent="0">
              <a:buNone/>
            </a:pPr>
            <a:r>
              <a:rPr lang="de-DE" i="1" dirty="0"/>
              <a:t>„Obdachlosen ist grundsätzlich auch eine </a:t>
            </a:r>
            <a:r>
              <a:rPr lang="de-DE" b="1" i="1" dirty="0"/>
              <a:t>Unterbringung in einer Gemeinschaftsunterkunft </a:t>
            </a:r>
            <a:r>
              <a:rPr lang="de-DE" i="1" dirty="0"/>
              <a:t>und – jedenfalls einer alleinstehenden Person – sogar die Unterbringung in einem Gemeinschaftszimmer zumutbar. Ein Anspruch auf Raum für Möbel besteht demnach ebenso wenig wie ein solcher auf einen Raum einer bestimmten Mindestgröße zur alleinigen Nutzung, solange die Anforderung fehlender Gefahren für die körperliche Unversehrtheit erfüllt ist“ (</a:t>
            </a:r>
            <a:r>
              <a:rPr lang="de-DE" i="1" dirty="0" err="1"/>
              <a:t>juris</a:t>
            </a:r>
            <a:r>
              <a:rPr lang="de-DE" i="1" dirty="0"/>
              <a:t>, </a:t>
            </a:r>
            <a:r>
              <a:rPr lang="de-DE" i="1" dirty="0" err="1"/>
              <a:t>Rn</a:t>
            </a:r>
            <a:r>
              <a:rPr lang="de-DE" i="1" dirty="0"/>
              <a:t> 36).</a:t>
            </a:r>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127</a:t>
            </a:fld>
            <a:endParaRPr lang="en-GB" altLang="de-DE" dirty="0">
              <a:solidFill>
                <a:srgbClr val="000000"/>
              </a:solidFill>
            </a:endParaRPr>
          </a:p>
        </p:txBody>
      </p:sp>
    </p:spTree>
    <p:extLst>
      <p:ext uri="{BB962C8B-B14F-4D97-AF65-F5344CB8AC3E}">
        <p14:creationId xmlns:p14="http://schemas.microsoft.com/office/powerpoint/2010/main" val="383402121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D804E603-361D-4FA4-AD7F-A41C07C7FEF7}"/>
              </a:ext>
            </a:extLst>
          </p:cNvPr>
          <p:cNvSpPr>
            <a:spLocks noGrp="1"/>
          </p:cNvSpPr>
          <p:nvPr>
            <p:ph type="title"/>
          </p:nvPr>
        </p:nvSpPr>
        <p:spPr/>
        <p:txBody>
          <a:bodyPr/>
          <a:lstStyle/>
          <a:p>
            <a:r>
              <a:rPr lang="de-DE" b="1" dirty="0"/>
              <a:t>XIII. Die Mindestanforderungen an eine menschenwürdige Unterbringung</a:t>
            </a:r>
            <a:endParaRPr lang="de-DE" dirty="0"/>
          </a:p>
        </p:txBody>
      </p:sp>
      <p:sp>
        <p:nvSpPr>
          <p:cNvPr id="3" name="Inhaltsplatzhalter 2">
            <a:extLst>
              <a:ext uri="{FF2B5EF4-FFF2-40B4-BE49-F238E27FC236}">
                <a16:creationId xmlns="" xmlns:a16="http://schemas.microsoft.com/office/drawing/2014/main" id="{14B1CBBC-2DFA-48B4-ABB3-94F91E1917DF}"/>
              </a:ext>
            </a:extLst>
          </p:cNvPr>
          <p:cNvSpPr>
            <a:spLocks noGrp="1"/>
          </p:cNvSpPr>
          <p:nvPr>
            <p:ph idx="1"/>
          </p:nvPr>
        </p:nvSpPr>
        <p:spPr/>
        <p:txBody>
          <a:bodyPr>
            <a:noAutofit/>
          </a:bodyPr>
          <a:lstStyle/>
          <a:p>
            <a:pPr marL="0" indent="0">
              <a:buNone/>
            </a:pPr>
            <a:r>
              <a:rPr lang="de-DE" sz="3200" dirty="0"/>
              <a:t>Ein </a:t>
            </a:r>
            <a:r>
              <a:rPr lang="de-DE" sz="3200" b="1" dirty="0"/>
              <a:t>Telefonanschluss</a:t>
            </a:r>
            <a:r>
              <a:rPr lang="de-DE" sz="3200" dirty="0"/>
              <a:t> gehört nach </a:t>
            </a:r>
            <a:r>
              <a:rPr lang="de-DE" sz="3200" dirty="0" err="1"/>
              <a:t>h.L</a:t>
            </a:r>
            <a:r>
              <a:rPr lang="de-DE" sz="3200" dirty="0"/>
              <a:t>. nicht zur Mindestausstattung. Die Gemeinde ist auch nicht verpflichtet, dem Obdachlosen zu gestatten, auf eigene Kosten einen Anschluss einzurichten (VGHBW, Urt. V. 16.2.1993 – 1 S 1965/92). </a:t>
            </a:r>
          </a:p>
          <a:p>
            <a:pPr marL="0" indent="0">
              <a:buNone/>
            </a:pPr>
            <a:r>
              <a:rPr lang="de-DE" sz="3200" dirty="0"/>
              <a:t>Auch ein </a:t>
            </a:r>
            <a:r>
              <a:rPr lang="de-DE" sz="3200" b="1" dirty="0"/>
              <a:t>Warmwasseranschluss</a:t>
            </a:r>
            <a:r>
              <a:rPr lang="de-DE" sz="3200" dirty="0"/>
              <a:t> soll nicht erforderlich sein (BayVGH, Urt. v. 26.4.1993 – 21 B 921.1461). Gerade bei Familien mit Kindern halte ich das aber für problematisch. In </a:t>
            </a:r>
            <a:r>
              <a:rPr lang="de-DE" sz="3200" dirty="0" smtClean="0"/>
              <a:t>strittigen </a:t>
            </a:r>
            <a:r>
              <a:rPr lang="de-DE" sz="3200" dirty="0"/>
              <a:t>Fällen kann ein Arzt um fachliche Stellungnahme gebeten werden.</a:t>
            </a:r>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128</a:t>
            </a:fld>
            <a:endParaRPr lang="en-GB" altLang="de-DE" dirty="0">
              <a:solidFill>
                <a:srgbClr val="000000"/>
              </a:solidFill>
            </a:endParaRPr>
          </a:p>
        </p:txBody>
      </p:sp>
    </p:spTree>
    <p:extLst>
      <p:ext uri="{BB962C8B-B14F-4D97-AF65-F5344CB8AC3E}">
        <p14:creationId xmlns:p14="http://schemas.microsoft.com/office/powerpoint/2010/main" val="2651920168"/>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altLang="de-DE" b="1" dirty="0"/>
              <a:t>XIII. Die Mindestanforderungen an die Unterbringung</a:t>
            </a:r>
            <a:endParaRPr lang="de-DE" b="1" dirty="0"/>
          </a:p>
        </p:txBody>
      </p:sp>
      <p:sp>
        <p:nvSpPr>
          <p:cNvPr id="3" name="Inhaltsplatzhalter 2"/>
          <p:cNvSpPr>
            <a:spLocks noGrp="1"/>
          </p:cNvSpPr>
          <p:nvPr>
            <p:ph idx="1"/>
          </p:nvPr>
        </p:nvSpPr>
        <p:spPr/>
        <p:txBody>
          <a:bodyPr>
            <a:normAutofit lnSpcReduction="10000"/>
          </a:bodyPr>
          <a:lstStyle/>
          <a:p>
            <a:r>
              <a:rPr lang="de-DE" dirty="0"/>
              <a:t>Grundsätzlich muss in den Unterkünften von Seiten des Betreibers (hier also der Kommune) alles getan werden, um die </a:t>
            </a:r>
            <a:r>
              <a:rPr lang="de-DE" b="1" dirty="0"/>
              <a:t>Übertragung von ansteckenden Krankheiten</a:t>
            </a:r>
            <a:r>
              <a:rPr lang="de-DE" dirty="0"/>
              <a:t> und das Auftreten von Schädlingen zu verhindern.</a:t>
            </a:r>
          </a:p>
          <a:p>
            <a:r>
              <a:rPr lang="de-DE" dirty="0"/>
              <a:t>Gerade durch das enge Zusammenleben und die gemeinschaftliche Nutzung von problematischen Räumen (Bad, Küche und WC) kann es ansonsten zur Krankheitsübertragung kommen.</a:t>
            </a:r>
          </a:p>
          <a:p>
            <a:r>
              <a:rPr lang="de-DE" dirty="0"/>
              <a:t>In Verdachtsfällen ist immer das Gesundheitsamt einzuschalten. Die Information / Beauftragung des Gesundheitsamtes ist zu dokumentieren. Notfalls muss die Gemeinde selbst einen Facharzt einschalten.</a:t>
            </a:r>
          </a:p>
          <a:p>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129</a:t>
            </a:fld>
            <a:endParaRPr lang="en-GB" altLang="de-DE" dirty="0">
              <a:solidFill>
                <a:srgbClr val="000000"/>
              </a:solidFill>
            </a:endParaRPr>
          </a:p>
        </p:txBody>
      </p:sp>
    </p:spTree>
    <p:extLst>
      <p:ext uri="{BB962C8B-B14F-4D97-AF65-F5344CB8AC3E}">
        <p14:creationId xmlns:p14="http://schemas.microsoft.com/office/powerpoint/2010/main" val="894380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47601105-2B84-400A-BF35-719C46205A5F}"/>
              </a:ext>
            </a:extLst>
          </p:cNvPr>
          <p:cNvSpPr>
            <a:spLocks noGrp="1"/>
          </p:cNvSpPr>
          <p:nvPr>
            <p:ph type="title"/>
          </p:nvPr>
        </p:nvSpPr>
        <p:spPr/>
        <p:txBody>
          <a:bodyPr/>
          <a:lstStyle/>
          <a:p>
            <a:pPr algn="ctr"/>
            <a:r>
              <a:rPr lang="de-DE" altLang="de-DE" b="1" dirty="0"/>
              <a:t>III. Abgrenzung zu den Aufgaben des Sozialhilfeträgers</a:t>
            </a:r>
            <a:endParaRPr lang="de-DE" b="1" dirty="0"/>
          </a:p>
        </p:txBody>
      </p:sp>
      <p:sp>
        <p:nvSpPr>
          <p:cNvPr id="3" name="Inhaltsplatzhalter 2">
            <a:extLst>
              <a:ext uri="{FF2B5EF4-FFF2-40B4-BE49-F238E27FC236}">
                <a16:creationId xmlns="" xmlns:a16="http://schemas.microsoft.com/office/drawing/2014/main" id="{79177353-0606-4B11-AEAB-63976568AF19}"/>
              </a:ext>
            </a:extLst>
          </p:cNvPr>
          <p:cNvSpPr>
            <a:spLocks noGrp="1"/>
          </p:cNvSpPr>
          <p:nvPr>
            <p:ph idx="1"/>
          </p:nvPr>
        </p:nvSpPr>
        <p:spPr/>
        <p:txBody>
          <a:bodyPr>
            <a:normAutofit fontScale="92500"/>
          </a:bodyPr>
          <a:lstStyle/>
          <a:p>
            <a:pPr marL="0" indent="0">
              <a:buNone/>
            </a:pPr>
            <a:r>
              <a:rPr lang="de-DE" dirty="0"/>
              <a:t>Unterschiedliche Rechtsgrundlagen und Maßnahmen:</a:t>
            </a:r>
          </a:p>
          <a:p>
            <a:r>
              <a:rPr lang="de-DE" dirty="0"/>
              <a:t>Für Maßnahmen der Polizei- und Ordnungsbehörden (z. B. Einweisung in eine Notunterkunft, Regelung des Benutzungsverhältnisses, Sanktionen, Umsetzung, Räumung, Beschlagnahme von privatem Wohnraum / Wiedereinweisung) gelten die Polizei- und Ordnungsgesetze der einzelnen Bundesländer. Maßgebend sind die Rechtsgrundlagen des Polizei- und Ordnungs- und des Verwaltungsrechts.</a:t>
            </a:r>
          </a:p>
          <a:p>
            <a:r>
              <a:rPr lang="de-DE" altLang="de-DE" dirty="0"/>
              <a:t>Zu den Aufgaben des Sozialhilfeträgers</a:t>
            </a:r>
            <a:r>
              <a:rPr lang="de-DE" dirty="0"/>
              <a:t> gehören durch die Gewährung von Sozialhilfeleistungen vor allem Maßnahmen zur Vermeidung der Obdachlosigkeit, so dass ordnungsrechtliche Schritte gar nicht erst erforderlich sind. Rechtsgrundlagen sind die Sozialhilfegesetze.</a:t>
            </a:r>
          </a:p>
          <a:p>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13</a:t>
            </a:fld>
            <a:endParaRPr lang="en-GB" altLang="de-DE" dirty="0">
              <a:solidFill>
                <a:srgbClr val="000000"/>
              </a:solidFill>
            </a:endParaRPr>
          </a:p>
        </p:txBody>
      </p:sp>
    </p:spTree>
    <p:extLst>
      <p:ext uri="{BB962C8B-B14F-4D97-AF65-F5344CB8AC3E}">
        <p14:creationId xmlns:p14="http://schemas.microsoft.com/office/powerpoint/2010/main" val="1319848873"/>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altLang="de-DE" b="1" dirty="0"/>
              <a:t>XIII. Die Mindestanforderungen an die Unterbringung</a:t>
            </a:r>
            <a:endParaRPr lang="de-DE" b="1" dirty="0"/>
          </a:p>
        </p:txBody>
      </p:sp>
      <p:sp>
        <p:nvSpPr>
          <p:cNvPr id="3" name="Inhaltsplatzhalter 2"/>
          <p:cNvSpPr>
            <a:spLocks noGrp="1"/>
          </p:cNvSpPr>
          <p:nvPr>
            <p:ph idx="1"/>
          </p:nvPr>
        </p:nvSpPr>
        <p:spPr/>
        <p:txBody>
          <a:bodyPr>
            <a:normAutofit fontScale="92500" lnSpcReduction="10000"/>
          </a:bodyPr>
          <a:lstStyle/>
          <a:p>
            <a:pPr marL="0" indent="0">
              <a:buNone/>
            </a:pPr>
            <a:r>
              <a:rPr lang="de-DE" dirty="0"/>
              <a:t>§ 36 Einhaltung der Infektionshygiene (Gesetz zur Verhütung und Bekämpfung von Infektionskrankheiten beim Menschen , Infektionsschutzgesetz - IfSG)</a:t>
            </a:r>
            <a:br>
              <a:rPr lang="de-DE" dirty="0"/>
            </a:br>
            <a:endParaRPr lang="de-DE" dirty="0"/>
          </a:p>
          <a:p>
            <a:pPr marL="0" indent="0">
              <a:buNone/>
            </a:pPr>
            <a:r>
              <a:rPr lang="de-DE" dirty="0"/>
              <a:t>(1) Folgende Einrichtungen legen in </a:t>
            </a:r>
            <a:r>
              <a:rPr lang="de-DE" b="1" dirty="0"/>
              <a:t>Hygieneplänen</a:t>
            </a:r>
            <a:r>
              <a:rPr lang="de-DE" dirty="0"/>
              <a:t> innerbetriebliche Verfahrensweisen zur Infektionshygiene fest und unterliegen der infektionshygienischen Überwachung durch das Gesundheitsamt: …,</a:t>
            </a:r>
          </a:p>
          <a:p>
            <a:pPr marL="0" indent="0">
              <a:buNone/>
            </a:pPr>
            <a:r>
              <a:rPr lang="de-DE" b="1" dirty="0"/>
              <a:t>4.Obdachlosenunterkünfte</a:t>
            </a:r>
            <a:r>
              <a:rPr lang="de-DE" dirty="0"/>
              <a:t>,</a:t>
            </a:r>
          </a:p>
          <a:p>
            <a:pPr marL="0" indent="0">
              <a:buNone/>
            </a:pPr>
            <a:r>
              <a:rPr lang="de-DE" b="1" dirty="0"/>
              <a:t>5.Gemeinschaftsunterkünfte für Asylbewerber, Spätaussiedler und Flüchtlinge</a:t>
            </a:r>
            <a:r>
              <a:rPr lang="de-DE" b="1" dirty="0" smtClean="0"/>
              <a:t>.</a:t>
            </a:r>
            <a:endParaRPr lang="de-DE" b="1"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130</a:t>
            </a:fld>
            <a:endParaRPr lang="en-GB" altLang="de-DE" dirty="0">
              <a:solidFill>
                <a:srgbClr val="000000"/>
              </a:solidFill>
            </a:endParaRPr>
          </a:p>
        </p:txBody>
      </p:sp>
    </p:spTree>
    <p:extLst>
      <p:ext uri="{BB962C8B-B14F-4D97-AF65-F5344CB8AC3E}">
        <p14:creationId xmlns:p14="http://schemas.microsoft.com/office/powerpoint/2010/main" val="778232429"/>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74269"/>
            <a:ext cx="10515600" cy="1325563"/>
          </a:xfrm>
        </p:spPr>
        <p:txBody>
          <a:bodyPr>
            <a:normAutofit/>
          </a:bodyPr>
          <a:lstStyle/>
          <a:p>
            <a:r>
              <a:rPr lang="de-DE" altLang="de-DE" b="1" dirty="0"/>
              <a:t>XIII. Die Mindestanforderungen an die Unterbringung</a:t>
            </a:r>
            <a:endParaRPr lang="de-DE" b="1" dirty="0"/>
          </a:p>
        </p:txBody>
      </p:sp>
      <p:sp>
        <p:nvSpPr>
          <p:cNvPr id="3" name="Inhaltsplatzhalter 2"/>
          <p:cNvSpPr>
            <a:spLocks noGrp="1"/>
          </p:cNvSpPr>
          <p:nvPr>
            <p:ph idx="1"/>
          </p:nvPr>
        </p:nvSpPr>
        <p:spPr>
          <a:xfrm>
            <a:off x="1991544" y="1556793"/>
            <a:ext cx="8229600" cy="4525963"/>
          </a:xfrm>
        </p:spPr>
        <p:txBody>
          <a:bodyPr>
            <a:normAutofit fontScale="70000" lnSpcReduction="20000"/>
          </a:bodyPr>
          <a:lstStyle/>
          <a:p>
            <a:pPr marL="0" indent="0">
              <a:buNone/>
            </a:pPr>
            <a:r>
              <a:rPr lang="de-DE" sz="3600" b="1" dirty="0"/>
              <a:t>§ 36 IV Infektionsschutzgesetz</a:t>
            </a:r>
          </a:p>
          <a:p>
            <a:r>
              <a:rPr lang="de-DE" dirty="0"/>
              <a:t>Personen, die in ein … oder in eine </a:t>
            </a:r>
            <a:r>
              <a:rPr lang="de-DE" b="1" dirty="0"/>
              <a:t>Gemeinschaftsunterkunft für Obdachlose, Flüchtlinge, Asylbewerber </a:t>
            </a:r>
            <a:r>
              <a:rPr lang="de-DE" dirty="0"/>
              <a:t>… aufgenommen werden sollen, haben </a:t>
            </a:r>
            <a:r>
              <a:rPr lang="de-DE" b="1" dirty="0"/>
              <a:t>vor</a:t>
            </a:r>
            <a:r>
              <a:rPr lang="de-DE" dirty="0"/>
              <a:t> oder </a:t>
            </a:r>
            <a:r>
              <a:rPr lang="de-DE" b="1" dirty="0"/>
              <a:t>unverzüglich nach</a:t>
            </a:r>
            <a:r>
              <a:rPr lang="de-DE" dirty="0"/>
              <a:t> ihrer Aufnahme der Leitung der Einrichtung ein </a:t>
            </a:r>
            <a:r>
              <a:rPr lang="de-DE" b="1" dirty="0"/>
              <a:t>ärztliches Zeugnis darüber vorzulegen</a:t>
            </a:r>
            <a:r>
              <a:rPr lang="de-DE" dirty="0"/>
              <a:t>, dass bei ihnen keine Anhaltspunkte für das Vorliegen einer ansteckungsfähigen </a:t>
            </a:r>
            <a:r>
              <a:rPr lang="de-DE" b="1" dirty="0"/>
              <a:t>Lungentuberkulose</a:t>
            </a:r>
            <a:r>
              <a:rPr lang="de-DE" dirty="0"/>
              <a:t> vorhanden sind. </a:t>
            </a:r>
          </a:p>
          <a:p>
            <a:r>
              <a:rPr lang="de-DE" dirty="0"/>
              <a:t>Bei Aufnahme in eine </a:t>
            </a:r>
            <a:r>
              <a:rPr lang="de-DE" b="1" dirty="0"/>
              <a:t>Gemeinschaftsunterkunft</a:t>
            </a:r>
            <a:r>
              <a:rPr lang="de-DE" dirty="0"/>
              <a:t> für </a:t>
            </a:r>
            <a:r>
              <a:rPr lang="de-DE" b="1" dirty="0"/>
              <a:t>Flüchtlinge</a:t>
            </a:r>
            <a:r>
              <a:rPr lang="de-DE" dirty="0"/>
              <a:t>, Asylbewerber oder … muss sich das Zeugnis bei Personen, die das 15. Lebensjahr vollendet haben, auf eine im Geltungsbereich dieses Gesetzes erstellte Röntgenaufnahme der Lunge stützen; bei erstmaliger Aufnahme darf die Erhebung der Befunde nicht länger als sechs Monate, bei erneuter Aufnahme zwölf Monate zurückliegen. … § 34 Abs. 4 gilt entsprechend. </a:t>
            </a:r>
          </a:p>
          <a:p>
            <a:r>
              <a:rPr lang="de-DE" dirty="0"/>
              <a:t>Satz 1 gilt nicht für Personen, die weniger als drei Tage in eine Gemeinschaftsunterkunft für Obdachlose aufgenommen werden.</a:t>
            </a:r>
          </a:p>
          <a:p>
            <a:r>
              <a:rPr lang="de-DE" dirty="0"/>
              <a:t>Personen, die nach Satz 1 ein ärztliches Zeugnis vorzulegen haben, sind verpflichtet, die für die Ausstellung des Zeugnisses nach Satz 1 und 2 erforderlichen Untersuchungen zu dulden. </a:t>
            </a:r>
            <a:endParaRPr lang="de-DE" sz="3600" dirty="0"/>
          </a:p>
          <a:p>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131</a:t>
            </a:fld>
            <a:endParaRPr lang="en-GB" altLang="de-DE" dirty="0">
              <a:solidFill>
                <a:srgbClr val="000000"/>
              </a:solidFill>
            </a:endParaRPr>
          </a:p>
        </p:txBody>
      </p:sp>
    </p:spTree>
    <p:extLst>
      <p:ext uri="{BB962C8B-B14F-4D97-AF65-F5344CB8AC3E}">
        <p14:creationId xmlns:p14="http://schemas.microsoft.com/office/powerpoint/2010/main" val="3807354767"/>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altLang="de-DE" b="1" dirty="0"/>
              <a:t>XIII. Die Mindestanforderungen an die Unterbringung</a:t>
            </a:r>
            <a:endParaRPr lang="de-DE" b="1" dirty="0"/>
          </a:p>
        </p:txBody>
      </p:sp>
      <p:sp>
        <p:nvSpPr>
          <p:cNvPr id="3" name="Inhaltsplatzhalter 2"/>
          <p:cNvSpPr>
            <a:spLocks noGrp="1"/>
          </p:cNvSpPr>
          <p:nvPr>
            <p:ph idx="1"/>
          </p:nvPr>
        </p:nvSpPr>
        <p:spPr/>
        <p:txBody>
          <a:bodyPr>
            <a:normAutofit/>
          </a:bodyPr>
          <a:lstStyle/>
          <a:p>
            <a:r>
              <a:rPr lang="de-DE" dirty="0"/>
              <a:t>Ein </a:t>
            </a:r>
            <a:r>
              <a:rPr lang="de-DE" b="1" dirty="0"/>
              <a:t>Hygieneplan</a:t>
            </a:r>
            <a:r>
              <a:rPr lang="de-DE" dirty="0"/>
              <a:t> ist vom Gesundheitsamt auszuarbeiten.</a:t>
            </a:r>
          </a:p>
          <a:p>
            <a:r>
              <a:rPr lang="de-DE" dirty="0"/>
              <a:t>Auf jeden Fall sollte in den Unterkünften regelmäßig der Befall mit tierischen Schädlingen (z.B. Schaben) durch einen Schädlingsbekämpfer kontrolliert und </a:t>
            </a:r>
            <a:r>
              <a:rPr lang="de-DE" dirty="0" smtClean="0"/>
              <a:t>eventuelle </a:t>
            </a:r>
            <a:r>
              <a:rPr lang="de-DE" dirty="0"/>
              <a:t>Bekämpfungsmaßnahmen durchgeführt werden.</a:t>
            </a:r>
          </a:p>
          <a:p>
            <a:r>
              <a:rPr lang="de-DE" dirty="0"/>
              <a:t>In den Außenanlagen sind regelmäßige Rattenbekämpfungen durch sachkundige Personen sinnvoll.</a:t>
            </a:r>
          </a:p>
          <a:p>
            <a:r>
              <a:rPr lang="de-DE" dirty="0"/>
              <a:t>Die Vorlage des im § 36 IV </a:t>
            </a:r>
            <a:r>
              <a:rPr lang="de-DE" dirty="0" err="1"/>
              <a:t>InfSchG</a:t>
            </a:r>
            <a:r>
              <a:rPr lang="de-DE" dirty="0"/>
              <a:t> geforderten Tuberkulosezeugnisses ist unbedingt einzuhalten (Haftungsgründe). Notfalls muss die Gemeinde selbst einen Arzt mit der Abklärung beauftragen.</a:t>
            </a:r>
          </a:p>
          <a:p>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132</a:t>
            </a:fld>
            <a:endParaRPr lang="en-GB" altLang="de-DE" dirty="0">
              <a:solidFill>
                <a:srgbClr val="000000"/>
              </a:solidFill>
            </a:endParaRP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7BC2D41F-0833-48CD-A70A-12AC2F93E29F}"/>
              </a:ext>
            </a:extLst>
          </p:cNvPr>
          <p:cNvSpPr>
            <a:spLocks noGrp="1"/>
          </p:cNvSpPr>
          <p:nvPr>
            <p:ph type="title"/>
          </p:nvPr>
        </p:nvSpPr>
        <p:spPr/>
        <p:txBody>
          <a:bodyPr/>
          <a:lstStyle/>
          <a:p>
            <a:r>
              <a:rPr lang="de-DE" altLang="de-DE" b="1" dirty="0"/>
              <a:t>XIII. Die Mindestanforderungen an die Unterbringung</a:t>
            </a:r>
            <a:endParaRPr lang="de-DE" dirty="0"/>
          </a:p>
        </p:txBody>
      </p:sp>
      <p:sp>
        <p:nvSpPr>
          <p:cNvPr id="3" name="Inhaltsplatzhalter 2">
            <a:extLst>
              <a:ext uri="{FF2B5EF4-FFF2-40B4-BE49-F238E27FC236}">
                <a16:creationId xmlns="" xmlns:a16="http://schemas.microsoft.com/office/drawing/2014/main" id="{27E1C606-6799-4812-A33D-EE07923B232C}"/>
              </a:ext>
            </a:extLst>
          </p:cNvPr>
          <p:cNvSpPr>
            <a:spLocks noGrp="1"/>
          </p:cNvSpPr>
          <p:nvPr>
            <p:ph idx="1"/>
          </p:nvPr>
        </p:nvSpPr>
        <p:spPr/>
        <p:txBody>
          <a:bodyPr>
            <a:normAutofit lnSpcReduction="10000"/>
          </a:bodyPr>
          <a:lstStyle/>
          <a:p>
            <a:pPr marL="0" indent="0">
              <a:buNone/>
            </a:pPr>
            <a:r>
              <a:rPr lang="de-DE" b="1" dirty="0"/>
              <a:t>Praxistipp:</a:t>
            </a:r>
          </a:p>
          <a:p>
            <a:pPr marL="0" indent="0">
              <a:buNone/>
            </a:pPr>
            <a:r>
              <a:rPr lang="de-DE" dirty="0"/>
              <a:t>Treten Fragen in Bezug auf die Ausstattung, Einhaltung von hygienischen Mindestanforderungen, Benutzung und Reinigung der sanitären Anlagen auf oder gibt es Probleme bei der gemeinschaftlichen Nutzung der Einrichtungen durch Männer / Frauen und Kindern, Sauberkeit, kann immer ein Arzt oder aber auch das Gesundheitsamt eingeschaltet und um Überprüfung / schriftliche Stellungnahme gebeten werden.</a:t>
            </a:r>
          </a:p>
          <a:p>
            <a:pPr marL="0" indent="0">
              <a:buNone/>
            </a:pPr>
            <a:r>
              <a:rPr lang="de-DE" dirty="0"/>
              <a:t>Bei Familien mit Kindern sollte in strittigen Fällen das Jugendamt / die Familienberatung oder ähnliche Einrichtungen zu Rate / Hilfe gezogen werden.</a:t>
            </a:r>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133</a:t>
            </a:fld>
            <a:endParaRPr lang="en-GB" altLang="de-DE" dirty="0">
              <a:solidFill>
                <a:srgbClr val="000000"/>
              </a:solidFill>
            </a:endParaRPr>
          </a:p>
        </p:txBody>
      </p:sp>
    </p:spTree>
    <p:extLst>
      <p:ext uri="{BB962C8B-B14F-4D97-AF65-F5344CB8AC3E}">
        <p14:creationId xmlns:p14="http://schemas.microsoft.com/office/powerpoint/2010/main" val="1709970214"/>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altLang="de-DE" b="1" dirty="0"/>
              <a:t>XIII. Die Mindestanforderungen an die Unterbringung</a:t>
            </a:r>
            <a:endParaRPr lang="de-DE" b="1" dirty="0"/>
          </a:p>
        </p:txBody>
      </p:sp>
      <p:sp>
        <p:nvSpPr>
          <p:cNvPr id="3" name="Inhaltsplatzhalter 2"/>
          <p:cNvSpPr>
            <a:spLocks noGrp="1"/>
          </p:cNvSpPr>
          <p:nvPr>
            <p:ph idx="1"/>
          </p:nvPr>
        </p:nvSpPr>
        <p:spPr/>
        <p:txBody>
          <a:bodyPr>
            <a:normAutofit/>
          </a:bodyPr>
          <a:lstStyle/>
          <a:p>
            <a:r>
              <a:rPr lang="de-DE" dirty="0"/>
              <a:t>Brandschutz</a:t>
            </a:r>
          </a:p>
          <a:p>
            <a:pPr lvl="1"/>
            <a:r>
              <a:rPr lang="de-DE" dirty="0"/>
              <a:t>Regelmäßige Begehungen mit der Feuerwehr</a:t>
            </a:r>
          </a:p>
          <a:p>
            <a:pPr lvl="1"/>
            <a:r>
              <a:rPr lang="de-DE" dirty="0"/>
              <a:t>Kontrolle der Löschmittel durch Sachkundigen in regelmäßigen Abständen</a:t>
            </a:r>
          </a:p>
          <a:p>
            <a:pPr lvl="1"/>
            <a:r>
              <a:rPr lang="de-DE" dirty="0"/>
              <a:t>Ausstattung der Unterkünfte mit Rauchmeldern (verplombt)</a:t>
            </a:r>
          </a:p>
          <a:p>
            <a:pPr lvl="1"/>
            <a:r>
              <a:rPr lang="de-DE" dirty="0"/>
              <a:t>Beschaffung der Bettwäsche und Matratzen nur in schwerentflammbarer Ausrüstung</a:t>
            </a:r>
          </a:p>
          <a:p>
            <a:pPr lvl="1"/>
            <a:r>
              <a:rPr lang="de-DE" dirty="0"/>
              <a:t>Kontrolle der Flucht- und Rettungswege</a:t>
            </a:r>
          </a:p>
          <a:p>
            <a:pPr lvl="1"/>
            <a:r>
              <a:rPr lang="de-DE" dirty="0"/>
              <a:t>In großen Objekten Brandschutzübungen mit den Bewohnern</a:t>
            </a:r>
          </a:p>
          <a:p>
            <a:pPr lvl="1"/>
            <a:r>
              <a:rPr lang="de-DE" dirty="0"/>
              <a:t>Kontrolle und Einhaltung der bauordnungsrechtlichen Brandschutzauflagen.</a:t>
            </a:r>
          </a:p>
          <a:p>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134</a:t>
            </a:fld>
            <a:endParaRPr lang="en-GB" altLang="de-DE" dirty="0">
              <a:solidFill>
                <a:srgbClr val="000000"/>
              </a:solidFill>
            </a:endParaRPr>
          </a:p>
        </p:txBody>
      </p:sp>
    </p:spTree>
    <p:extLst>
      <p:ext uri="{BB962C8B-B14F-4D97-AF65-F5344CB8AC3E}">
        <p14:creationId xmlns:p14="http://schemas.microsoft.com/office/powerpoint/2010/main" val="270649184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7850D842-51E7-44CB-B378-C09D964FC317}"/>
              </a:ext>
            </a:extLst>
          </p:cNvPr>
          <p:cNvSpPr>
            <a:spLocks noGrp="1"/>
          </p:cNvSpPr>
          <p:nvPr>
            <p:ph type="title"/>
          </p:nvPr>
        </p:nvSpPr>
        <p:spPr/>
        <p:txBody>
          <a:bodyPr/>
          <a:lstStyle/>
          <a:p>
            <a:r>
              <a:rPr lang="de-DE" dirty="0"/>
              <a:t>Grundsätze des Obdachlosenrechts</a:t>
            </a:r>
          </a:p>
        </p:txBody>
      </p:sp>
      <p:sp>
        <p:nvSpPr>
          <p:cNvPr id="3" name="Inhaltsplatzhalter 2">
            <a:extLst>
              <a:ext uri="{FF2B5EF4-FFF2-40B4-BE49-F238E27FC236}">
                <a16:creationId xmlns="" xmlns:a16="http://schemas.microsoft.com/office/drawing/2014/main" id="{CE9B487E-DA5B-414F-B145-350981540D25}"/>
              </a:ext>
            </a:extLst>
          </p:cNvPr>
          <p:cNvSpPr>
            <a:spLocks noGrp="1"/>
          </p:cNvSpPr>
          <p:nvPr>
            <p:ph idx="1"/>
          </p:nvPr>
        </p:nvSpPr>
        <p:spPr>
          <a:xfrm>
            <a:off x="838200" y="1817460"/>
            <a:ext cx="10515600" cy="4351338"/>
          </a:xfrm>
        </p:spPr>
        <p:txBody>
          <a:bodyPr>
            <a:normAutofit/>
          </a:bodyPr>
          <a:lstStyle/>
          <a:p>
            <a:pPr marL="0" indent="0" algn="ctr">
              <a:buNone/>
            </a:pPr>
            <a:r>
              <a:rPr lang="de-DE" sz="8000" dirty="0"/>
              <a:t>Vielen Dank für Ihre </a:t>
            </a:r>
            <a:r>
              <a:rPr lang="de-DE" sz="8000" dirty="0" smtClean="0"/>
              <a:t>Aufmerksamkeit</a:t>
            </a:r>
          </a:p>
          <a:p>
            <a:pPr marL="0" indent="0" algn="ctr">
              <a:buNone/>
            </a:pPr>
            <a:endParaRPr lang="de-DE" sz="3000" dirty="0"/>
          </a:p>
          <a:p>
            <a:pPr marL="0" indent="0" algn="ctr">
              <a:buNone/>
            </a:pPr>
            <a:r>
              <a:rPr lang="de-DE" sz="8000" dirty="0" smtClean="0"/>
              <a:t> </a:t>
            </a:r>
            <a:r>
              <a:rPr lang="de-DE" sz="8000" dirty="0"/>
              <a:t>Karl-Heinz Ruder</a:t>
            </a:r>
          </a:p>
        </p:txBody>
      </p:sp>
    </p:spTree>
    <p:extLst>
      <p:ext uri="{BB962C8B-B14F-4D97-AF65-F5344CB8AC3E}">
        <p14:creationId xmlns:p14="http://schemas.microsoft.com/office/powerpoint/2010/main" val="12777113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C8E0373B-2305-4B80-8FF6-739ED24BA5A8}"/>
              </a:ext>
            </a:extLst>
          </p:cNvPr>
          <p:cNvSpPr>
            <a:spLocks noGrp="1"/>
          </p:cNvSpPr>
          <p:nvPr>
            <p:ph type="title"/>
          </p:nvPr>
        </p:nvSpPr>
        <p:spPr/>
        <p:txBody>
          <a:bodyPr/>
          <a:lstStyle/>
          <a:p>
            <a:pPr algn="ctr"/>
            <a:r>
              <a:rPr lang="de-DE" altLang="de-DE" b="1" dirty="0"/>
              <a:t>III. Abgrenzung zu den Aufgaben des Sozialhilfeträgers</a:t>
            </a:r>
            <a:endParaRPr lang="de-DE" b="1" dirty="0"/>
          </a:p>
        </p:txBody>
      </p:sp>
      <p:sp>
        <p:nvSpPr>
          <p:cNvPr id="3" name="Inhaltsplatzhalter 2">
            <a:extLst>
              <a:ext uri="{FF2B5EF4-FFF2-40B4-BE49-F238E27FC236}">
                <a16:creationId xmlns="" xmlns:a16="http://schemas.microsoft.com/office/drawing/2014/main" id="{7CB890DE-226C-45DD-BE1A-D7C8A6A4050B}"/>
              </a:ext>
            </a:extLst>
          </p:cNvPr>
          <p:cNvSpPr>
            <a:spLocks noGrp="1"/>
          </p:cNvSpPr>
          <p:nvPr>
            <p:ph idx="1"/>
          </p:nvPr>
        </p:nvSpPr>
        <p:spPr/>
        <p:txBody>
          <a:bodyPr>
            <a:normAutofit fontScale="92500" lnSpcReduction="20000"/>
          </a:bodyPr>
          <a:lstStyle/>
          <a:p>
            <a:pPr marL="0" indent="0">
              <a:buNone/>
            </a:pPr>
            <a:r>
              <a:rPr lang="de-DE" dirty="0"/>
              <a:t>In der Praxis besteht ein großes Bedürfnis, alle Maßnahmen im Zusammenhang mit der Vermeidung und Beseitigung der Obdachlosigkeit auf eine Behörde / Amt zu konzentrieren, sei es durch die Bildung von Fachstellen oder durch die Übertragung von polizeilichen Zuständigkeiten/Aufgaben auf Sozialbehörden. </a:t>
            </a:r>
          </a:p>
          <a:p>
            <a:pPr marL="0" indent="0">
              <a:buNone/>
            </a:pPr>
            <a:r>
              <a:rPr lang="de-DE" b="1" dirty="0"/>
              <a:t>Diesen Zuständigkeitsverlagerungen bzw. </a:t>
            </a:r>
            <a:r>
              <a:rPr lang="de-DE" b="1" dirty="0" smtClean="0"/>
              <a:t>-übertragungen </a:t>
            </a:r>
            <a:r>
              <a:rPr lang="de-DE" b="1" dirty="0"/>
              <a:t>sind rechtliche Grenzen gesetzt. </a:t>
            </a:r>
            <a:r>
              <a:rPr lang="de-DE" dirty="0"/>
              <a:t>In keinem Fall kann und darf eine Sozialbehörde polizeiliche Aufgaben und vor allem Befugnisse wahrnehmen. Denn sie ist keine Polizeibehörde. Die Änderung von Zuständigkeiten gerade im Bereich des Polizeiwesen greift nachhaltig in den staatlichen Aufbau und in die Organisation der „Polizei“ ein. Deshalb sind derartige Veränderungen nur  auf Grund eines formellen Gesetzes zulässig. Durch eine einfache Dienstanweisung oder über einen Geschäftsverteilungsplan können daher einer Sozialbehörde keine polizeilichen Befugnisse übertragen werden.</a:t>
            </a:r>
          </a:p>
          <a:p>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14</a:t>
            </a:fld>
            <a:endParaRPr lang="en-GB" altLang="de-DE" dirty="0">
              <a:solidFill>
                <a:srgbClr val="000000"/>
              </a:solidFill>
            </a:endParaRPr>
          </a:p>
        </p:txBody>
      </p:sp>
    </p:spTree>
    <p:extLst>
      <p:ext uri="{BB962C8B-B14F-4D97-AF65-F5344CB8AC3E}">
        <p14:creationId xmlns:p14="http://schemas.microsoft.com/office/powerpoint/2010/main" val="3169062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CA15F198-5FB8-4291-9CCC-8C088F32E9BC}"/>
              </a:ext>
            </a:extLst>
          </p:cNvPr>
          <p:cNvSpPr>
            <a:spLocks noGrp="1"/>
          </p:cNvSpPr>
          <p:nvPr>
            <p:ph type="title"/>
          </p:nvPr>
        </p:nvSpPr>
        <p:spPr/>
        <p:txBody>
          <a:bodyPr/>
          <a:lstStyle/>
          <a:p>
            <a:r>
              <a:rPr lang="de-DE" b="1" dirty="0"/>
              <a:t>III. Unzulässigkeit einer Mischverwaltung</a:t>
            </a:r>
          </a:p>
        </p:txBody>
      </p:sp>
      <p:sp>
        <p:nvSpPr>
          <p:cNvPr id="3" name="Inhaltsplatzhalter 2">
            <a:extLst>
              <a:ext uri="{FF2B5EF4-FFF2-40B4-BE49-F238E27FC236}">
                <a16:creationId xmlns="" xmlns:a16="http://schemas.microsoft.com/office/drawing/2014/main" id="{8AD52545-AA15-4BC3-9910-E1919CD7973B}"/>
              </a:ext>
            </a:extLst>
          </p:cNvPr>
          <p:cNvSpPr>
            <a:spLocks noGrp="1"/>
          </p:cNvSpPr>
          <p:nvPr>
            <p:ph idx="1"/>
          </p:nvPr>
        </p:nvSpPr>
        <p:spPr/>
        <p:txBody>
          <a:bodyPr>
            <a:normAutofit fontScale="92500" lnSpcReduction="10000"/>
          </a:bodyPr>
          <a:lstStyle/>
          <a:p>
            <a:r>
              <a:rPr lang="de-DE" dirty="0"/>
              <a:t>Bei der Unterbringung von Obdachlosen muss klar zwischen den ordnungsrechtlichen Maßnahmen einerseits – und den sozialrechtlichen Leistungen nach dem SGB andererseits – unterschieden werden.</a:t>
            </a:r>
          </a:p>
          <a:p>
            <a:r>
              <a:rPr lang="de-DE" dirty="0"/>
              <a:t>Beides sind eigenständige Rechtsgebiete mit unterschiedlichen Verfahrensvorschriften, Rechtsgrundlagen und Befugnissen. </a:t>
            </a:r>
          </a:p>
          <a:p>
            <a:r>
              <a:rPr lang="de-DE" dirty="0"/>
              <a:t>Polizeirecht ist eine kommunale Pflichtaufgabe nach Weisung. Die Organisation der Polizeibehörden, die Aufgabenwahrnehmung und die Rechts- und Fachaufsicht über die Gemeinden ist in den Polizei- und Ordnungsgesetzen detailliert und zwingend festgelegt.</a:t>
            </a:r>
          </a:p>
          <a:p>
            <a:r>
              <a:rPr lang="de-DE" dirty="0"/>
              <a:t>Eine Sozialbehörde ist keine Polizeibehörde. Sie kann daher auch keine polizeilichen Aufgaben wahrnehmen. Sie </a:t>
            </a:r>
            <a:r>
              <a:rPr lang="de-DE" dirty="0" smtClean="0"/>
              <a:t>ist </a:t>
            </a:r>
            <a:r>
              <a:rPr lang="de-DE" dirty="0"/>
              <a:t>deshalb auch nicht für die Unterbringung von Obdachlosen sachlich zuständig.</a:t>
            </a:r>
          </a:p>
          <a:p>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15</a:t>
            </a:fld>
            <a:endParaRPr lang="en-GB" altLang="de-DE" dirty="0">
              <a:solidFill>
                <a:srgbClr val="000000"/>
              </a:solidFill>
            </a:endParaRPr>
          </a:p>
        </p:txBody>
      </p:sp>
    </p:spTree>
    <p:extLst>
      <p:ext uri="{BB962C8B-B14F-4D97-AF65-F5344CB8AC3E}">
        <p14:creationId xmlns:p14="http://schemas.microsoft.com/office/powerpoint/2010/main" val="2765545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57B743D-6F0C-4A9D-A502-AC773EF57977}"/>
              </a:ext>
            </a:extLst>
          </p:cNvPr>
          <p:cNvSpPr>
            <a:spLocks noGrp="1"/>
          </p:cNvSpPr>
          <p:nvPr>
            <p:ph type="title"/>
          </p:nvPr>
        </p:nvSpPr>
        <p:spPr>
          <a:xfrm>
            <a:off x="518160" y="273685"/>
            <a:ext cx="10515600" cy="1325563"/>
          </a:xfrm>
        </p:spPr>
        <p:txBody>
          <a:bodyPr/>
          <a:lstStyle/>
          <a:p>
            <a:r>
              <a:rPr lang="de-DE" b="1" dirty="0"/>
              <a:t>IV. Die Unterscheidung zwischen freiwilliger und unfreiwilliger Obdachlosigkeit</a:t>
            </a:r>
          </a:p>
        </p:txBody>
      </p:sp>
      <p:sp>
        <p:nvSpPr>
          <p:cNvPr id="3" name="Inhaltsplatzhalter 2">
            <a:extLst>
              <a:ext uri="{FF2B5EF4-FFF2-40B4-BE49-F238E27FC236}">
                <a16:creationId xmlns="" xmlns:a16="http://schemas.microsoft.com/office/drawing/2014/main" id="{B98071FF-59C6-447C-BC1E-295D865F4141}"/>
              </a:ext>
            </a:extLst>
          </p:cNvPr>
          <p:cNvSpPr>
            <a:spLocks noGrp="1"/>
          </p:cNvSpPr>
          <p:nvPr>
            <p:ph idx="1"/>
          </p:nvPr>
        </p:nvSpPr>
        <p:spPr/>
        <p:txBody>
          <a:bodyPr>
            <a:normAutofit fontScale="85000" lnSpcReduction="20000"/>
          </a:bodyPr>
          <a:lstStyle/>
          <a:p>
            <a:pPr marL="0" indent="0">
              <a:buNone/>
            </a:pPr>
            <a:r>
              <a:rPr lang="de-DE" b="1" dirty="0"/>
              <a:t>Freiwillig obdachlos </a:t>
            </a:r>
            <a:r>
              <a:rPr lang="de-DE" dirty="0"/>
              <a:t>sind Menschen, die – gleichgültig aus welchen Gründen – mit einem Leben unter freiem Himmel mehr oder weniger einverstanden sind. Sie nehmen dabei ihr Grundrecht auf freie Entfaltung der Persönlichkeit (Allgemeine Handlungsfreiheit, Art. 2 Abs. 2 Grundgesetz) wahr. Der Staat und die Polizei </a:t>
            </a:r>
            <a:r>
              <a:rPr lang="de-DE" dirty="0" smtClean="0"/>
              <a:t>akzeptieren </a:t>
            </a:r>
            <a:r>
              <a:rPr lang="de-DE" dirty="0"/>
              <a:t>bzw. </a:t>
            </a:r>
            <a:r>
              <a:rPr lang="de-DE" dirty="0" smtClean="0"/>
              <a:t>tolerieren </a:t>
            </a:r>
            <a:r>
              <a:rPr lang="de-DE" dirty="0"/>
              <a:t>diese Form der Obdachlosigkeit bzw. diese Lebensweise.</a:t>
            </a:r>
          </a:p>
          <a:p>
            <a:pPr>
              <a:lnSpc>
                <a:spcPct val="100000"/>
              </a:lnSpc>
              <a:spcBef>
                <a:spcPts val="0"/>
              </a:spcBef>
              <a:buFont typeface="Wingdings" pitchFamily="2" charset="2"/>
              <a:buNone/>
            </a:pPr>
            <a:endParaRPr lang="de-DE" dirty="0"/>
          </a:p>
          <a:p>
            <a:pPr>
              <a:lnSpc>
                <a:spcPct val="100000"/>
              </a:lnSpc>
              <a:spcBef>
                <a:spcPts val="0"/>
              </a:spcBef>
              <a:buFont typeface="Wingdings" pitchFamily="2" charset="2"/>
              <a:buNone/>
            </a:pPr>
            <a:r>
              <a:rPr lang="de-DE" dirty="0"/>
              <a:t>Durch den Zustand der freiwilligen Obdachlosigkeit wird das polizeiliche Schutzgut</a:t>
            </a:r>
          </a:p>
          <a:p>
            <a:pPr>
              <a:lnSpc>
                <a:spcPct val="100000"/>
              </a:lnSpc>
              <a:spcBef>
                <a:spcPts val="0"/>
              </a:spcBef>
              <a:buFont typeface="Wingdings" pitchFamily="2" charset="2"/>
              <a:buNone/>
            </a:pPr>
            <a:r>
              <a:rPr lang="de-DE" dirty="0"/>
              <a:t>der öffentlichen Sicherheit nicht beeinträchtigt. Diese Lebensform stellt auch kein</a:t>
            </a:r>
          </a:p>
          <a:p>
            <a:pPr>
              <a:lnSpc>
                <a:spcPct val="100000"/>
              </a:lnSpc>
              <a:spcBef>
                <a:spcPts val="0"/>
              </a:spcBef>
              <a:buFont typeface="Wingdings" pitchFamily="2" charset="2"/>
              <a:buNone/>
            </a:pPr>
            <a:r>
              <a:rPr lang="de-DE" dirty="0"/>
              <a:t> strafbares Verhalten dar. Es ist die Entscheidung jedes Einzelnen, ob er freiwillig</a:t>
            </a:r>
          </a:p>
          <a:p>
            <a:pPr>
              <a:lnSpc>
                <a:spcPct val="100000"/>
              </a:lnSpc>
              <a:spcBef>
                <a:spcPts val="0"/>
              </a:spcBef>
              <a:buFont typeface="Wingdings" pitchFamily="2" charset="2"/>
              <a:buNone/>
            </a:pPr>
            <a:r>
              <a:rPr lang="de-DE" dirty="0" smtClean="0"/>
              <a:t>„</a:t>
            </a:r>
            <a:r>
              <a:rPr lang="de-DE" dirty="0"/>
              <a:t>ohne Dach über dem </a:t>
            </a:r>
            <a:r>
              <a:rPr lang="de-DE" dirty="0" smtClean="0"/>
              <a:t>Kopf“ </a:t>
            </a:r>
            <a:r>
              <a:rPr lang="de-DE" dirty="0"/>
              <a:t>zu </a:t>
            </a:r>
            <a:r>
              <a:rPr lang="de-DE" dirty="0" smtClean="0"/>
              <a:t>haben </a:t>
            </a:r>
            <a:r>
              <a:rPr lang="de-DE" dirty="0"/>
              <a:t>leben will. Grundsätzlich hat der Staat</a:t>
            </a:r>
          </a:p>
          <a:p>
            <a:pPr>
              <a:lnSpc>
                <a:spcPct val="100000"/>
              </a:lnSpc>
              <a:spcBef>
                <a:spcPts val="0"/>
              </a:spcBef>
              <a:buFont typeface="Wingdings" pitchFamily="2" charset="2"/>
              <a:buNone/>
            </a:pPr>
            <a:r>
              <a:rPr lang="de-DE" dirty="0"/>
              <a:t> diesen Willen zu respektieren (Ausnahme: z.B. Erfrierungsschutz bei drohender</a:t>
            </a:r>
          </a:p>
          <a:p>
            <a:pPr>
              <a:lnSpc>
                <a:spcPct val="100000"/>
              </a:lnSpc>
              <a:spcBef>
                <a:spcPts val="0"/>
              </a:spcBef>
              <a:buFont typeface="Wingdings" pitchFamily="2" charset="2"/>
              <a:buNone/>
            </a:pPr>
            <a:r>
              <a:rPr lang="de-DE" dirty="0"/>
              <a:t> Lebensgefahr).</a:t>
            </a:r>
          </a:p>
          <a:p>
            <a:pPr>
              <a:lnSpc>
                <a:spcPct val="100000"/>
              </a:lnSpc>
              <a:spcBef>
                <a:spcPts val="0"/>
              </a:spcBef>
              <a:buFont typeface="Wingdings" pitchFamily="2" charset="2"/>
              <a:buNone/>
            </a:pPr>
            <a:endParaRPr lang="de-DE" dirty="0"/>
          </a:p>
          <a:p>
            <a:pPr>
              <a:lnSpc>
                <a:spcPct val="100000"/>
              </a:lnSpc>
              <a:spcBef>
                <a:spcPts val="0"/>
              </a:spcBef>
              <a:buFont typeface="Wingdings" pitchFamily="2" charset="2"/>
              <a:buNone/>
            </a:pPr>
            <a:r>
              <a:rPr lang="de-DE" dirty="0"/>
              <a:t> Jeder Obdachlose kann selbst entscheiden, ob er freiwillig – oder ob er unfreiwillig</a:t>
            </a:r>
          </a:p>
          <a:p>
            <a:pPr>
              <a:lnSpc>
                <a:spcPct val="100000"/>
              </a:lnSpc>
              <a:spcBef>
                <a:spcPts val="0"/>
              </a:spcBef>
              <a:buFont typeface="Wingdings" pitchFamily="2" charset="2"/>
              <a:buNone/>
            </a:pPr>
            <a:r>
              <a:rPr lang="de-DE" dirty="0"/>
              <a:t> obdachlos ist. </a:t>
            </a:r>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16</a:t>
            </a:fld>
            <a:endParaRPr lang="en-GB" altLang="de-DE" dirty="0">
              <a:solidFill>
                <a:srgbClr val="000000"/>
              </a:solidFill>
            </a:endParaRPr>
          </a:p>
        </p:txBody>
      </p:sp>
    </p:spTree>
    <p:extLst>
      <p:ext uri="{BB962C8B-B14F-4D97-AF65-F5344CB8AC3E}">
        <p14:creationId xmlns:p14="http://schemas.microsoft.com/office/powerpoint/2010/main" val="7097876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488A2097-11E8-424E-B59D-7B853F2B0F35}"/>
              </a:ext>
            </a:extLst>
          </p:cNvPr>
          <p:cNvSpPr>
            <a:spLocks noGrp="1"/>
          </p:cNvSpPr>
          <p:nvPr>
            <p:ph type="title"/>
          </p:nvPr>
        </p:nvSpPr>
        <p:spPr>
          <a:xfrm>
            <a:off x="838200" y="236764"/>
            <a:ext cx="10515600" cy="1045709"/>
          </a:xfrm>
        </p:spPr>
        <p:txBody>
          <a:bodyPr/>
          <a:lstStyle/>
          <a:p>
            <a:r>
              <a:rPr lang="de-DE" b="1" dirty="0"/>
              <a:t>IV. Unfreiwillige Obdachlosigkeit</a:t>
            </a:r>
          </a:p>
        </p:txBody>
      </p:sp>
      <p:sp>
        <p:nvSpPr>
          <p:cNvPr id="3" name="Inhaltsplatzhalter 2">
            <a:extLst>
              <a:ext uri="{FF2B5EF4-FFF2-40B4-BE49-F238E27FC236}">
                <a16:creationId xmlns="" xmlns:a16="http://schemas.microsoft.com/office/drawing/2014/main" id="{1636CE9D-30F9-4CEF-BFD7-77CFF930663D}"/>
              </a:ext>
            </a:extLst>
          </p:cNvPr>
          <p:cNvSpPr>
            <a:spLocks noGrp="1"/>
          </p:cNvSpPr>
          <p:nvPr>
            <p:ph idx="1"/>
          </p:nvPr>
        </p:nvSpPr>
        <p:spPr>
          <a:xfrm>
            <a:off x="838200" y="1273629"/>
            <a:ext cx="10515600" cy="5339442"/>
          </a:xfrm>
        </p:spPr>
        <p:txBody>
          <a:bodyPr>
            <a:normAutofit fontScale="92500" lnSpcReduction="20000"/>
          </a:bodyPr>
          <a:lstStyle/>
          <a:p>
            <a:pPr marL="0" indent="0">
              <a:lnSpc>
                <a:spcPct val="100000"/>
              </a:lnSpc>
              <a:spcBef>
                <a:spcPts val="65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b="1" dirty="0" err="1"/>
              <a:t>Unfreiwillig</a:t>
            </a:r>
            <a:r>
              <a:rPr lang="en-GB" altLang="de-DE" b="1" dirty="0"/>
              <a:t> </a:t>
            </a:r>
            <a:r>
              <a:rPr lang="en-GB" altLang="de-DE" b="1" dirty="0" err="1"/>
              <a:t>obdachlos</a:t>
            </a:r>
            <a:r>
              <a:rPr lang="en-GB" altLang="de-DE" dirty="0"/>
              <a:t> </a:t>
            </a:r>
            <a:r>
              <a:rPr lang="en-GB" altLang="de-DE" dirty="0" err="1"/>
              <a:t>im</a:t>
            </a:r>
            <a:r>
              <a:rPr lang="en-GB" altLang="de-DE" dirty="0"/>
              <a:t> </a:t>
            </a:r>
            <a:r>
              <a:rPr lang="en-GB" altLang="de-DE" dirty="0" err="1"/>
              <a:t>polizei</a:t>
            </a:r>
            <a:r>
              <a:rPr lang="en-GB" altLang="de-DE" dirty="0"/>
              <a:t>- und </a:t>
            </a:r>
            <a:r>
              <a:rPr lang="en-GB" altLang="de-DE" dirty="0" err="1"/>
              <a:t>ordnungsrechtlichen</a:t>
            </a:r>
            <a:r>
              <a:rPr lang="en-GB" altLang="de-DE" dirty="0"/>
              <a:t> </a:t>
            </a:r>
            <a:r>
              <a:rPr lang="en-GB" altLang="de-DE" dirty="0" err="1"/>
              <a:t>Sinne</a:t>
            </a:r>
            <a:r>
              <a:rPr lang="en-GB" altLang="de-DE" dirty="0"/>
              <a:t> </a:t>
            </a:r>
            <a:r>
              <a:rPr lang="en-GB" altLang="de-DE" dirty="0" err="1"/>
              <a:t>ist</a:t>
            </a:r>
            <a:r>
              <a:rPr lang="en-GB" altLang="de-DE" dirty="0"/>
              <a:t> – so</a:t>
            </a:r>
          </a:p>
          <a:p>
            <a:pPr>
              <a:lnSpc>
                <a:spcPct val="100000"/>
              </a:lnSpc>
              <a:spcBef>
                <a:spcPts val="65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dirty="0"/>
              <a:t> die </a:t>
            </a:r>
            <a:r>
              <a:rPr lang="en-GB" altLang="de-DE" dirty="0" err="1"/>
              <a:t>herrschende</a:t>
            </a:r>
            <a:r>
              <a:rPr lang="en-GB" altLang="de-DE" dirty="0"/>
              <a:t> </a:t>
            </a:r>
            <a:r>
              <a:rPr lang="en-GB" altLang="de-DE" dirty="0" err="1"/>
              <a:t>Polizeirechtslehre</a:t>
            </a:r>
            <a:r>
              <a:rPr lang="en-GB" altLang="de-DE" dirty="0"/>
              <a:t> – </a:t>
            </a:r>
            <a:r>
              <a:rPr lang="en-GB" altLang="de-DE" dirty="0" err="1"/>
              <a:t>derjenige</a:t>
            </a:r>
            <a:r>
              <a:rPr lang="en-GB" altLang="de-DE" dirty="0"/>
              <a:t>, </a:t>
            </a:r>
            <a:r>
              <a:rPr lang="en-GB" altLang="de-DE" dirty="0" smtClean="0"/>
              <a:t/>
            </a:r>
            <a:br>
              <a:rPr lang="en-GB" altLang="de-DE" dirty="0" smtClean="0"/>
            </a:br>
            <a:endParaRPr lang="en-GB" altLang="de-DE" dirty="0"/>
          </a:p>
          <a:p>
            <a:pPr marL="0" indent="0">
              <a:lnSpc>
                <a:spcPct val="100000"/>
              </a:lnSpc>
              <a:spcBef>
                <a:spcPts val="65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i="1" dirty="0"/>
              <a:t>-</a:t>
            </a:r>
            <a:r>
              <a:rPr lang="en-GB" altLang="de-DE" i="1" dirty="0" smtClean="0"/>
              <a:t>„</a:t>
            </a:r>
            <a:r>
              <a:rPr lang="en-GB" altLang="de-DE" i="1" dirty="0"/>
              <a:t>der </a:t>
            </a:r>
            <a:r>
              <a:rPr lang="en-GB" altLang="de-DE" i="1" dirty="0" err="1"/>
              <a:t>nicht</a:t>
            </a:r>
            <a:r>
              <a:rPr lang="en-GB" altLang="de-DE" i="1" dirty="0"/>
              <a:t> Tag und Nacht </a:t>
            </a:r>
            <a:r>
              <a:rPr lang="en-GB" altLang="de-DE" i="1" dirty="0" err="1"/>
              <a:t>über</a:t>
            </a:r>
            <a:r>
              <a:rPr lang="en-GB" altLang="de-DE" i="1" dirty="0"/>
              <a:t> </a:t>
            </a:r>
            <a:r>
              <a:rPr lang="en-GB" altLang="de-DE" i="1" dirty="0" err="1"/>
              <a:t>eine</a:t>
            </a:r>
            <a:r>
              <a:rPr lang="en-GB" altLang="de-DE" i="1" dirty="0"/>
              <a:t> </a:t>
            </a:r>
            <a:r>
              <a:rPr lang="en-GB" altLang="de-DE" b="1" i="1" dirty="0" err="1"/>
              <a:t>Unterkunft</a:t>
            </a:r>
            <a:r>
              <a:rPr lang="en-GB" altLang="de-DE" i="1" dirty="0"/>
              <a:t> </a:t>
            </a:r>
            <a:r>
              <a:rPr lang="en-GB" altLang="de-DE" i="1" dirty="0" err="1"/>
              <a:t>verfügt</a:t>
            </a:r>
            <a:r>
              <a:rPr lang="en-GB" altLang="de-DE" i="1" dirty="0"/>
              <a:t>, </a:t>
            </a:r>
          </a:p>
          <a:p>
            <a:pPr>
              <a:lnSpc>
                <a:spcPct val="100000"/>
              </a:lnSpc>
              <a:spcBef>
                <a:spcPts val="65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i="1" dirty="0"/>
              <a:t>  die Schutz </a:t>
            </a:r>
            <a:r>
              <a:rPr lang="en-GB" altLang="de-DE" i="1" dirty="0" err="1"/>
              <a:t>vor</a:t>
            </a:r>
            <a:r>
              <a:rPr lang="en-GB" altLang="de-DE" i="1" dirty="0"/>
              <a:t> den </a:t>
            </a:r>
            <a:r>
              <a:rPr lang="en-GB" altLang="de-DE" i="1" dirty="0" err="1"/>
              <a:t>Unbilden</a:t>
            </a:r>
            <a:r>
              <a:rPr lang="en-GB" altLang="de-DE" i="1" dirty="0"/>
              <a:t> des </a:t>
            </a:r>
            <a:r>
              <a:rPr lang="en-GB" altLang="de-DE" i="1" dirty="0" err="1"/>
              <a:t>Wetters</a:t>
            </a:r>
            <a:r>
              <a:rPr lang="en-GB" altLang="de-DE" i="1" dirty="0"/>
              <a:t> </a:t>
            </a:r>
            <a:r>
              <a:rPr lang="en-GB" altLang="de-DE" i="1" dirty="0" err="1"/>
              <a:t>bietet</a:t>
            </a:r>
            <a:r>
              <a:rPr lang="en-GB" altLang="de-DE" i="1" dirty="0"/>
              <a:t>,</a:t>
            </a:r>
          </a:p>
          <a:p>
            <a:pPr>
              <a:lnSpc>
                <a:spcPct val="100000"/>
              </a:lnSpc>
              <a:spcBef>
                <a:spcPts val="65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i="1" dirty="0"/>
              <a:t>  </a:t>
            </a:r>
            <a:r>
              <a:rPr lang="en-GB" altLang="de-DE" i="1" dirty="0" err="1"/>
              <a:t>Raum</a:t>
            </a:r>
            <a:r>
              <a:rPr lang="en-GB" altLang="de-DE" i="1" dirty="0"/>
              <a:t> </a:t>
            </a:r>
            <a:r>
              <a:rPr lang="en-GB" altLang="de-DE" i="1" dirty="0" err="1"/>
              <a:t>für</a:t>
            </a:r>
            <a:r>
              <a:rPr lang="en-GB" altLang="de-DE" i="1" dirty="0"/>
              <a:t> die </a:t>
            </a:r>
            <a:r>
              <a:rPr lang="en-GB" altLang="de-DE" i="1" dirty="0" err="1"/>
              <a:t>notwendigsten</a:t>
            </a:r>
            <a:r>
              <a:rPr lang="en-GB" altLang="de-DE" i="1" dirty="0"/>
              <a:t> </a:t>
            </a:r>
            <a:r>
              <a:rPr lang="en-GB" altLang="de-DE" i="1" dirty="0" err="1"/>
              <a:t>Lebensbedürfnisse</a:t>
            </a:r>
            <a:r>
              <a:rPr lang="en-GB" altLang="de-DE" i="1" dirty="0"/>
              <a:t> </a:t>
            </a:r>
            <a:r>
              <a:rPr lang="en-GB" altLang="de-DE" i="1" dirty="0" err="1"/>
              <a:t>lässt</a:t>
            </a:r>
            <a:r>
              <a:rPr lang="en-GB" altLang="de-DE" i="1" dirty="0"/>
              <a:t>, </a:t>
            </a:r>
          </a:p>
          <a:p>
            <a:pPr>
              <a:lnSpc>
                <a:spcPct val="100000"/>
              </a:lnSpc>
              <a:spcBef>
                <a:spcPts val="65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i="1" dirty="0"/>
              <a:t>  die </a:t>
            </a:r>
            <a:r>
              <a:rPr lang="en-GB" altLang="de-DE" i="1" dirty="0" err="1"/>
              <a:t>insgesamt</a:t>
            </a:r>
            <a:r>
              <a:rPr lang="en-GB" altLang="de-DE" i="1" dirty="0"/>
              <a:t> den </a:t>
            </a:r>
            <a:r>
              <a:rPr lang="en-GB" altLang="de-DE" i="1" dirty="0" err="1"/>
              <a:t>Anforderungen</a:t>
            </a:r>
            <a:r>
              <a:rPr lang="en-GB" altLang="de-DE" i="1" dirty="0"/>
              <a:t> an </a:t>
            </a:r>
            <a:r>
              <a:rPr lang="en-GB" altLang="de-DE" i="1" dirty="0" err="1"/>
              <a:t>eine</a:t>
            </a:r>
            <a:r>
              <a:rPr lang="en-GB" altLang="de-DE" i="1" dirty="0"/>
              <a:t> </a:t>
            </a:r>
            <a:r>
              <a:rPr lang="en-GB" altLang="de-DE" i="1" dirty="0" err="1"/>
              <a:t>menschenwürdige</a:t>
            </a:r>
            <a:r>
              <a:rPr lang="en-GB" altLang="de-DE" i="1" dirty="0"/>
              <a:t> </a:t>
            </a:r>
            <a:r>
              <a:rPr lang="en-GB" altLang="de-DE" i="1" dirty="0" err="1"/>
              <a:t>Unterkunft</a:t>
            </a:r>
            <a:endParaRPr lang="en-GB" altLang="de-DE" i="1" dirty="0"/>
          </a:p>
          <a:p>
            <a:pPr marL="0" indent="0">
              <a:lnSpc>
                <a:spcPct val="100000"/>
              </a:lnSpc>
              <a:spcBef>
                <a:spcPts val="65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i="1" dirty="0"/>
              <a:t>    </a:t>
            </a:r>
            <a:r>
              <a:rPr lang="en-GB" altLang="de-DE" i="1" dirty="0" err="1"/>
              <a:t>entspricht</a:t>
            </a:r>
            <a:r>
              <a:rPr lang="en-GB" altLang="de-DE" i="1" dirty="0"/>
              <a:t>, </a:t>
            </a:r>
            <a:r>
              <a:rPr lang="en-GB" altLang="de-DE" i="1" dirty="0" smtClean="0"/>
              <a:t/>
            </a:r>
            <a:br>
              <a:rPr lang="en-GB" altLang="de-DE" i="1" dirty="0" smtClean="0"/>
            </a:br>
            <a:endParaRPr lang="en-GB" altLang="de-DE" i="1" dirty="0"/>
          </a:p>
          <a:p>
            <a:pPr>
              <a:lnSpc>
                <a:spcPct val="100000"/>
              </a:lnSpc>
              <a:spcBef>
                <a:spcPts val="650"/>
              </a:spcBef>
              <a:buFontTx/>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i="1" dirty="0"/>
              <a:t>der </a:t>
            </a:r>
            <a:r>
              <a:rPr lang="en-GB" altLang="de-DE" i="1" dirty="0" err="1"/>
              <a:t>mit</a:t>
            </a:r>
            <a:r>
              <a:rPr lang="en-GB" altLang="de-DE" i="1" dirty="0"/>
              <a:t> </a:t>
            </a:r>
            <a:r>
              <a:rPr lang="en-GB" altLang="de-DE" i="1" dirty="0" err="1"/>
              <a:t>diesem</a:t>
            </a:r>
            <a:r>
              <a:rPr lang="en-GB" altLang="de-DE" i="1" dirty="0"/>
              <a:t> </a:t>
            </a:r>
            <a:r>
              <a:rPr lang="en-GB" altLang="de-DE" i="1" dirty="0" err="1"/>
              <a:t>Zustand</a:t>
            </a:r>
            <a:r>
              <a:rPr lang="en-GB" altLang="de-DE" i="1" dirty="0"/>
              <a:t> </a:t>
            </a:r>
            <a:r>
              <a:rPr lang="en-GB" altLang="de-DE" i="1" dirty="0" err="1"/>
              <a:t>nicht</a:t>
            </a:r>
            <a:r>
              <a:rPr lang="en-GB" altLang="de-DE" i="1" dirty="0"/>
              <a:t> </a:t>
            </a:r>
            <a:r>
              <a:rPr lang="en-GB" altLang="de-DE" i="1" dirty="0" err="1"/>
              <a:t>einverstanden</a:t>
            </a:r>
            <a:r>
              <a:rPr lang="en-GB" altLang="de-DE" i="1" dirty="0"/>
              <a:t> </a:t>
            </a:r>
            <a:r>
              <a:rPr lang="en-GB" altLang="de-DE" i="1" dirty="0" err="1"/>
              <a:t>ist</a:t>
            </a:r>
            <a:r>
              <a:rPr lang="en-GB" altLang="de-DE" i="1" dirty="0"/>
              <a:t>“ </a:t>
            </a:r>
            <a:r>
              <a:rPr lang="en-GB" altLang="de-DE" dirty="0"/>
              <a:t>(so </a:t>
            </a:r>
            <a:r>
              <a:rPr lang="en-GB" altLang="de-DE" dirty="0" err="1"/>
              <a:t>wörtlich</a:t>
            </a:r>
            <a:r>
              <a:rPr lang="en-GB" altLang="de-DE" dirty="0"/>
              <a:t> VGH BW, </a:t>
            </a:r>
            <a:r>
              <a:rPr lang="en-GB" altLang="de-DE" dirty="0" err="1"/>
              <a:t>VBlBW</a:t>
            </a:r>
            <a:r>
              <a:rPr lang="en-GB" altLang="de-DE" dirty="0"/>
              <a:t> 1996, 233) = </a:t>
            </a:r>
            <a:r>
              <a:rPr lang="en-GB" altLang="de-DE" b="1" dirty="0" err="1"/>
              <a:t>unfreiwillige</a:t>
            </a:r>
            <a:r>
              <a:rPr lang="en-GB" altLang="de-DE" dirty="0"/>
              <a:t> </a:t>
            </a:r>
            <a:r>
              <a:rPr lang="en-GB" altLang="de-DE" dirty="0" err="1"/>
              <a:t>Obdachlosigkeit</a:t>
            </a:r>
            <a:r>
              <a:rPr lang="en-GB" altLang="de-DE" dirty="0" smtClean="0"/>
              <a:t>,</a:t>
            </a:r>
          </a:p>
          <a:p>
            <a:pPr>
              <a:lnSpc>
                <a:spcPct val="100000"/>
              </a:lnSpc>
              <a:spcBef>
                <a:spcPts val="650"/>
              </a:spcBef>
              <a:buFontTx/>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de-DE" dirty="0"/>
          </a:p>
          <a:p>
            <a:pPr marL="0" indent="0">
              <a:lnSpc>
                <a:spcPct val="100000"/>
              </a:lnSpc>
              <a:spcBef>
                <a:spcPts val="65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dirty="0"/>
              <a:t>-   </a:t>
            </a:r>
            <a:r>
              <a:rPr lang="en-GB" altLang="de-DE" i="1" dirty="0"/>
              <a:t>und der </a:t>
            </a:r>
            <a:r>
              <a:rPr lang="en-GB" altLang="de-DE" i="1" dirty="0" err="1"/>
              <a:t>sich</a:t>
            </a:r>
            <a:r>
              <a:rPr lang="en-GB" altLang="de-DE" i="1" dirty="0"/>
              <a:t> </a:t>
            </a:r>
            <a:r>
              <a:rPr lang="en-GB" altLang="de-DE" i="1" dirty="0" err="1"/>
              <a:t>nicht</a:t>
            </a:r>
            <a:r>
              <a:rPr lang="en-GB" altLang="de-DE" i="1" dirty="0"/>
              <a:t> </a:t>
            </a:r>
            <a:r>
              <a:rPr lang="en-GB" altLang="de-DE" i="1" dirty="0" err="1"/>
              <a:t>selbst</a:t>
            </a:r>
            <a:r>
              <a:rPr lang="en-GB" altLang="de-DE" i="1" dirty="0"/>
              <a:t> </a:t>
            </a:r>
            <a:r>
              <a:rPr lang="en-GB" altLang="de-DE" i="1" dirty="0" err="1"/>
              <a:t>helfen</a:t>
            </a:r>
            <a:r>
              <a:rPr lang="en-GB" altLang="de-DE" i="1" dirty="0"/>
              <a:t> </a:t>
            </a:r>
            <a:r>
              <a:rPr lang="en-GB" altLang="de-DE" i="1" dirty="0" err="1"/>
              <a:t>bzw</a:t>
            </a:r>
            <a:r>
              <a:rPr lang="en-GB" altLang="de-DE" i="1" dirty="0"/>
              <a:t>. </a:t>
            </a:r>
            <a:r>
              <a:rPr lang="en-GB" altLang="de-DE" i="1" dirty="0" err="1"/>
              <a:t>sich</a:t>
            </a:r>
            <a:r>
              <a:rPr lang="en-GB" altLang="de-DE" i="1" dirty="0"/>
              <a:t> </a:t>
            </a:r>
            <a:r>
              <a:rPr lang="en-GB" altLang="de-DE" i="1" dirty="0" err="1"/>
              <a:t>nicht</a:t>
            </a:r>
            <a:r>
              <a:rPr lang="en-GB" altLang="de-DE" i="1" dirty="0"/>
              <a:t> </a:t>
            </a:r>
            <a:r>
              <a:rPr lang="en-GB" altLang="de-DE" i="1" dirty="0" err="1"/>
              <a:t>mit</a:t>
            </a:r>
            <a:r>
              <a:rPr lang="en-GB" altLang="de-DE" i="1" dirty="0"/>
              <a:t> </a:t>
            </a:r>
            <a:r>
              <a:rPr lang="en-GB" altLang="de-DE" i="1" dirty="0" err="1"/>
              <a:t>eigenen</a:t>
            </a:r>
            <a:r>
              <a:rPr lang="en-GB" altLang="de-DE" i="1" dirty="0"/>
              <a:t> </a:t>
            </a:r>
            <a:r>
              <a:rPr lang="en-GB" altLang="de-DE" i="1" dirty="0" err="1"/>
              <a:t>Kräften</a:t>
            </a:r>
            <a:r>
              <a:rPr lang="en-GB" altLang="de-DE" i="1" dirty="0"/>
              <a:t> </a:t>
            </a:r>
            <a:r>
              <a:rPr lang="en-GB" altLang="de-DE" i="1" dirty="0" err="1"/>
              <a:t>eine</a:t>
            </a:r>
            <a:r>
              <a:rPr lang="en-GB" altLang="de-DE" i="1" dirty="0"/>
              <a:t> </a:t>
            </a:r>
            <a:r>
              <a:rPr lang="en-GB" altLang="de-DE" i="1" dirty="0" err="1"/>
              <a:t>Wohnung</a:t>
            </a:r>
            <a:r>
              <a:rPr lang="en-GB" altLang="de-DE" i="1" dirty="0"/>
              <a:t> </a:t>
            </a:r>
            <a:r>
              <a:rPr lang="en-GB" altLang="de-DE" i="1" dirty="0" err="1"/>
              <a:t>beschaffen</a:t>
            </a:r>
            <a:r>
              <a:rPr lang="en-GB" altLang="de-DE" i="1" dirty="0"/>
              <a:t> </a:t>
            </a:r>
            <a:r>
              <a:rPr lang="en-GB" altLang="de-DE" i="1" dirty="0" err="1"/>
              <a:t>kann</a:t>
            </a:r>
            <a:r>
              <a:rPr lang="en-GB" altLang="de-DE" i="1" dirty="0"/>
              <a:t> (= </a:t>
            </a:r>
            <a:r>
              <a:rPr lang="en-GB" altLang="de-DE" i="1" dirty="0" err="1"/>
              <a:t>Vorrang</a:t>
            </a:r>
            <a:r>
              <a:rPr lang="en-GB" altLang="de-DE" i="1" dirty="0"/>
              <a:t> der </a:t>
            </a:r>
            <a:r>
              <a:rPr lang="en-GB" altLang="de-DE" i="1" dirty="0" err="1"/>
              <a:t>Selbsthilfe</a:t>
            </a:r>
            <a:r>
              <a:rPr lang="en-GB" altLang="de-DE" i="1" dirty="0"/>
              <a:t>).  </a:t>
            </a:r>
          </a:p>
          <a:p>
            <a:pPr marL="0" indent="0">
              <a:lnSpc>
                <a:spcPct val="100000"/>
              </a:lnSpc>
              <a:spcBef>
                <a:spcPts val="65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de-DE" b="1" dirty="0"/>
          </a:p>
          <a:p>
            <a:pPr marL="0" indent="0">
              <a:lnSpc>
                <a:spcPct val="100000"/>
              </a:lnSpc>
              <a:spcBef>
                <a:spcPts val="65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de-DE" altLang="de-DE" dirty="0"/>
          </a:p>
          <a:p>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17</a:t>
            </a:fld>
            <a:endParaRPr lang="en-GB" altLang="de-DE" dirty="0">
              <a:solidFill>
                <a:srgbClr val="000000"/>
              </a:solidFill>
            </a:endParaRPr>
          </a:p>
        </p:txBody>
      </p:sp>
    </p:spTree>
    <p:extLst>
      <p:ext uri="{BB962C8B-B14F-4D97-AF65-F5344CB8AC3E}">
        <p14:creationId xmlns:p14="http://schemas.microsoft.com/office/powerpoint/2010/main" val="10065714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A996CAC4-69D3-4206-B1FC-F70106DFB281}"/>
              </a:ext>
            </a:extLst>
          </p:cNvPr>
          <p:cNvSpPr>
            <a:spLocks noGrp="1"/>
          </p:cNvSpPr>
          <p:nvPr>
            <p:ph type="title"/>
          </p:nvPr>
        </p:nvSpPr>
        <p:spPr/>
        <p:txBody>
          <a:bodyPr/>
          <a:lstStyle/>
          <a:p>
            <a:r>
              <a:rPr lang="de-DE" b="1" dirty="0"/>
              <a:t>IV. Unfreiwillige Obdachlosigkeit</a:t>
            </a:r>
          </a:p>
        </p:txBody>
      </p:sp>
      <p:sp>
        <p:nvSpPr>
          <p:cNvPr id="3" name="Inhaltsplatzhalter 2">
            <a:extLst>
              <a:ext uri="{FF2B5EF4-FFF2-40B4-BE49-F238E27FC236}">
                <a16:creationId xmlns="" xmlns:a16="http://schemas.microsoft.com/office/drawing/2014/main" id="{C8E459EC-2C42-4D8A-8861-4CEF7BAE6E3C}"/>
              </a:ext>
            </a:extLst>
          </p:cNvPr>
          <p:cNvSpPr>
            <a:spLocks noGrp="1"/>
          </p:cNvSpPr>
          <p:nvPr>
            <p:ph idx="1"/>
          </p:nvPr>
        </p:nvSpPr>
        <p:spPr/>
        <p:txBody>
          <a:bodyPr>
            <a:normAutofit fontScale="70000" lnSpcReduction="20000"/>
          </a:bodyPr>
          <a:lstStyle/>
          <a:p>
            <a:pPr marL="0" indent="0">
              <a:buNone/>
            </a:pPr>
            <a:r>
              <a:rPr lang="de-DE" sz="3400" dirty="0"/>
              <a:t>Jeder Antragsteller muss der Behörde / dem Gericht gegenüber nachweisen bzw. diese Instanzen davon überzeugen, dass bei ihm die </a:t>
            </a:r>
            <a:r>
              <a:rPr lang="de-DE" sz="3400" b="1" dirty="0"/>
              <a:t>Voraussetzungen einer unfreiwilligen Obdachlosigkeit </a:t>
            </a:r>
            <a:r>
              <a:rPr lang="de-DE" sz="3400" dirty="0"/>
              <a:t>vorliegen.</a:t>
            </a:r>
          </a:p>
          <a:p>
            <a:pPr marL="0" indent="0">
              <a:buNone/>
            </a:pPr>
            <a:r>
              <a:rPr lang="de-DE" sz="3400" dirty="0"/>
              <a:t>Er muss also glaubhaft darstellen, dass:</a:t>
            </a:r>
          </a:p>
          <a:p>
            <a:pPr marL="514350" indent="-514350">
              <a:buAutoNum type="arabicPeriod"/>
            </a:pPr>
            <a:r>
              <a:rPr lang="de-DE" sz="3400" dirty="0"/>
              <a:t>er (objektiv gesehen) obdachlos ist, also gezwungen ist, sein Leben im Freien zu verbringen, weil er keine Möglichkeit hat, irgendwo menschenwürdig unterzukommen (= Fehlen einer Unterkunftsmöglichkeit) -</a:t>
            </a:r>
          </a:p>
          <a:p>
            <a:pPr marL="514350" indent="-514350">
              <a:buAutoNum type="arabicPeriod"/>
            </a:pPr>
            <a:r>
              <a:rPr lang="de-DE" sz="3400" dirty="0"/>
              <a:t>er über keinerlei eigene sachliche oder finanzielle Mittel (insbesondere Geld) verfügt, um sich selbst eine Unterkunft zu beschaffen (= Vorrang der Selbsthilfe), so dass er auf staatliche Hilfe angewiesen ist -</a:t>
            </a:r>
          </a:p>
          <a:p>
            <a:pPr marL="514350" indent="-514350">
              <a:buFont typeface="Arial" panose="020B0604020202020204" pitchFamily="34" charset="0"/>
              <a:buAutoNum type="arabicPeriod"/>
            </a:pPr>
            <a:r>
              <a:rPr lang="de-DE" sz="3400" dirty="0"/>
              <a:t>er nicht mehr weiter im Freien leben will (= Unfreiwilligkeit).</a:t>
            </a:r>
          </a:p>
          <a:p>
            <a:pPr marL="0" indent="0">
              <a:buNone/>
            </a:pPr>
            <a:r>
              <a:rPr lang="de-DE" sz="3400" dirty="0"/>
              <a:t>Bei allen Verfahren – auch vor Gericht – geht es immer um die glaubwürdige Beantwortung dieser </a:t>
            </a:r>
            <a:r>
              <a:rPr lang="de-DE" sz="3400" dirty="0" smtClean="0"/>
              <a:t>drei </a:t>
            </a:r>
            <a:r>
              <a:rPr lang="de-DE" sz="3400" dirty="0"/>
              <a:t>Fragen. </a:t>
            </a:r>
            <a:endParaRPr lang="de-DE" dirty="0"/>
          </a:p>
          <a:p>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18</a:t>
            </a:fld>
            <a:endParaRPr lang="en-GB" altLang="de-DE" dirty="0">
              <a:solidFill>
                <a:srgbClr val="000000"/>
              </a:solidFill>
            </a:endParaRPr>
          </a:p>
        </p:txBody>
      </p:sp>
    </p:spTree>
    <p:extLst>
      <p:ext uri="{BB962C8B-B14F-4D97-AF65-F5344CB8AC3E}">
        <p14:creationId xmlns:p14="http://schemas.microsoft.com/office/powerpoint/2010/main" val="8840606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BE16117A-7BA7-4276-8478-72B31AB804FB}"/>
              </a:ext>
            </a:extLst>
          </p:cNvPr>
          <p:cNvSpPr>
            <a:spLocks noGrp="1"/>
          </p:cNvSpPr>
          <p:nvPr>
            <p:ph type="title"/>
          </p:nvPr>
        </p:nvSpPr>
        <p:spPr/>
        <p:txBody>
          <a:bodyPr/>
          <a:lstStyle/>
          <a:p>
            <a:r>
              <a:rPr lang="de-DE" b="1" dirty="0"/>
              <a:t>IV. Unfreiwillige Obdachlosigkeit</a:t>
            </a:r>
            <a:endParaRPr lang="de-DE" dirty="0"/>
          </a:p>
        </p:txBody>
      </p:sp>
      <p:sp>
        <p:nvSpPr>
          <p:cNvPr id="3" name="Inhaltsplatzhalter 2">
            <a:extLst>
              <a:ext uri="{FF2B5EF4-FFF2-40B4-BE49-F238E27FC236}">
                <a16:creationId xmlns="" xmlns:a16="http://schemas.microsoft.com/office/drawing/2014/main" id="{D67D3E1E-BB8D-4B4C-902B-3F70E3C8423C}"/>
              </a:ext>
            </a:extLst>
          </p:cNvPr>
          <p:cNvSpPr>
            <a:spLocks noGrp="1"/>
          </p:cNvSpPr>
          <p:nvPr>
            <p:ph idx="1"/>
          </p:nvPr>
        </p:nvSpPr>
        <p:spPr/>
        <p:txBody>
          <a:bodyPr>
            <a:normAutofit fontScale="92500" lnSpcReduction="20000"/>
          </a:bodyPr>
          <a:lstStyle/>
          <a:p>
            <a:pPr marL="0" indent="0">
              <a:buNone/>
            </a:pPr>
            <a:r>
              <a:rPr lang="de-DE" b="1" dirty="0"/>
              <a:t>Das Verwaltungsverfahren</a:t>
            </a:r>
          </a:p>
          <a:p>
            <a:pPr marL="0" indent="0">
              <a:buNone/>
            </a:pPr>
            <a:r>
              <a:rPr lang="de-DE" dirty="0"/>
              <a:t>Über den Antrag auf Zuweisung einer Unterkunft entscheidet die Verwaltungsbehörde in einem </a:t>
            </a:r>
            <a:r>
              <a:rPr lang="de-DE" b="1" dirty="0"/>
              <a:t>formellen Verfahren </a:t>
            </a:r>
            <a:r>
              <a:rPr lang="de-DE" dirty="0"/>
              <a:t>nach den Bestimmungen des Verwaltungsverfahrensgesetzes des Bundes (VwVfG</a:t>
            </a:r>
            <a:r>
              <a:rPr lang="de-DE" dirty="0" smtClean="0"/>
              <a:t>). </a:t>
            </a:r>
            <a:r>
              <a:rPr lang="de-DE" dirty="0"/>
              <a:t>§ 1 des Niedersächsischen Verwaltungsverfahrensgesetzes vom 3.12.1976 (</a:t>
            </a:r>
            <a:r>
              <a:rPr lang="de-DE" dirty="0" err="1"/>
              <a:t>NVwVfG</a:t>
            </a:r>
            <a:r>
              <a:rPr lang="de-DE" dirty="0"/>
              <a:t> ) verweist auf das Bundesgesetz. Ziel des Verfahrens ist der </a:t>
            </a:r>
            <a:r>
              <a:rPr lang="de-DE" b="1" dirty="0"/>
              <a:t>Erlass eines Verwaltungsaktes</a:t>
            </a:r>
            <a:r>
              <a:rPr lang="de-DE" dirty="0"/>
              <a:t>, nämlich entweder</a:t>
            </a:r>
          </a:p>
          <a:p>
            <a:r>
              <a:rPr lang="de-DE" dirty="0"/>
              <a:t>die Zuweisung einer Unterkunft durch entsprechende Einweisungsverfügung oder</a:t>
            </a:r>
          </a:p>
          <a:p>
            <a:r>
              <a:rPr lang="de-DE" dirty="0"/>
              <a:t>die Ablehnung des Antrags.</a:t>
            </a:r>
          </a:p>
          <a:p>
            <a:pPr marL="0" indent="0">
              <a:buNone/>
            </a:pPr>
            <a:r>
              <a:rPr lang="de-DE" dirty="0"/>
              <a:t>Für das Verwaltungsverfahren gelten insbesondere die Verfahrensregelungen des VwVfG zur Amtssprache (§ 23), Untersuchungsgrundsatz (§ 24), Beratung, Auskunft (§ 25, Beweismittel (§ 26) und Anhörung (§ 28).</a:t>
            </a:r>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19</a:t>
            </a:fld>
            <a:endParaRPr lang="en-GB" altLang="de-DE" dirty="0">
              <a:solidFill>
                <a:srgbClr val="000000"/>
              </a:solidFill>
            </a:endParaRPr>
          </a:p>
        </p:txBody>
      </p:sp>
    </p:spTree>
    <p:extLst>
      <p:ext uri="{BB962C8B-B14F-4D97-AF65-F5344CB8AC3E}">
        <p14:creationId xmlns:p14="http://schemas.microsoft.com/office/powerpoint/2010/main" val="1543445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250F168-DD62-45DF-8432-D79B15000935}"/>
              </a:ext>
            </a:extLst>
          </p:cNvPr>
          <p:cNvSpPr>
            <a:spLocks noGrp="1"/>
          </p:cNvSpPr>
          <p:nvPr>
            <p:ph type="title"/>
          </p:nvPr>
        </p:nvSpPr>
        <p:spPr/>
        <p:txBody>
          <a:bodyPr/>
          <a:lstStyle/>
          <a:p>
            <a:r>
              <a:rPr lang="de-DE" dirty="0"/>
              <a:t>                 I. Gliederungsübersicht</a:t>
            </a:r>
          </a:p>
        </p:txBody>
      </p:sp>
      <p:sp>
        <p:nvSpPr>
          <p:cNvPr id="3" name="Inhaltsplatzhalter 2">
            <a:extLst>
              <a:ext uri="{FF2B5EF4-FFF2-40B4-BE49-F238E27FC236}">
                <a16:creationId xmlns="" xmlns:a16="http://schemas.microsoft.com/office/drawing/2014/main" id="{38C430DD-C41C-49F9-A3E0-0AB739B2EAB9}"/>
              </a:ext>
            </a:extLst>
          </p:cNvPr>
          <p:cNvSpPr>
            <a:spLocks noGrp="1"/>
          </p:cNvSpPr>
          <p:nvPr>
            <p:ph idx="1"/>
          </p:nvPr>
        </p:nvSpPr>
        <p:spPr/>
        <p:txBody>
          <a:bodyPr>
            <a:normAutofit fontScale="62500" lnSpcReduction="20000"/>
          </a:bodyPr>
          <a:lstStyle/>
          <a:p>
            <a:pPr marL="571500" indent="-571500">
              <a:buAutoNum type="romanUcPeriod"/>
            </a:pPr>
            <a:r>
              <a:rPr lang="de-DE" dirty="0"/>
              <a:t>Literaturhinweise / </a:t>
            </a:r>
            <a:r>
              <a:rPr lang="de-DE" dirty="0" smtClean="0"/>
              <a:t>Übersicht </a:t>
            </a:r>
            <a:r>
              <a:rPr lang="de-DE" dirty="0"/>
              <a:t>über die Anlagen</a:t>
            </a:r>
          </a:p>
          <a:p>
            <a:pPr marL="571500" indent="-571500">
              <a:buAutoNum type="romanUcPeriod"/>
            </a:pPr>
            <a:r>
              <a:rPr lang="de-DE" dirty="0"/>
              <a:t>Aufgabe der Gemeinden: Abwehr von Gefahren für die öffentliche Sicherheit</a:t>
            </a:r>
          </a:p>
          <a:p>
            <a:pPr marL="571500" indent="-571500">
              <a:buAutoNum type="romanUcPeriod"/>
            </a:pPr>
            <a:r>
              <a:rPr lang="de-DE" dirty="0"/>
              <a:t>Obdachlosenpolizeirecht</a:t>
            </a:r>
          </a:p>
          <a:p>
            <a:pPr marL="571500" indent="-571500">
              <a:buAutoNum type="romanUcPeriod"/>
            </a:pPr>
            <a:r>
              <a:rPr lang="de-DE" dirty="0"/>
              <a:t>Definition der unfreiwilligen Obdachlosigkeit</a:t>
            </a:r>
          </a:p>
          <a:p>
            <a:pPr marL="571500" indent="-571500">
              <a:buAutoNum type="romanUcPeriod"/>
            </a:pPr>
            <a:r>
              <a:rPr lang="de-DE" dirty="0"/>
              <a:t>Die örtliche Zuständigkeit</a:t>
            </a:r>
          </a:p>
          <a:p>
            <a:pPr marL="571500" indent="-571500">
              <a:buAutoNum type="romanUcPeriod"/>
            </a:pPr>
            <a:r>
              <a:rPr lang="de-DE" dirty="0"/>
              <a:t>Ermessensschrumpfung „auf Null“ / Rechtsanspruch auf Einweisung</a:t>
            </a:r>
          </a:p>
          <a:p>
            <a:pPr marL="571500" indent="-571500">
              <a:buAutoNum type="romanUcPeriod"/>
            </a:pPr>
            <a:r>
              <a:rPr lang="de-DE" dirty="0"/>
              <a:t>Vorrang der Selbsthilfe</a:t>
            </a:r>
          </a:p>
          <a:p>
            <a:pPr marL="571500" indent="-571500">
              <a:buAutoNum type="romanUcPeriod"/>
            </a:pPr>
            <a:r>
              <a:rPr lang="de-DE" dirty="0"/>
              <a:t>Der Adressat der polizeilichen Maßnahmen</a:t>
            </a:r>
          </a:p>
          <a:p>
            <a:pPr marL="571500" indent="-571500">
              <a:buAutoNum type="romanUcPeriod"/>
            </a:pPr>
            <a:r>
              <a:rPr lang="de-DE" dirty="0"/>
              <a:t>Die Entscheidung über den Unterbringungsantrag</a:t>
            </a:r>
          </a:p>
          <a:p>
            <a:pPr marL="571500" indent="-571500">
              <a:buAutoNum type="romanUcPeriod"/>
            </a:pPr>
            <a:r>
              <a:rPr lang="de-DE" dirty="0"/>
              <a:t>Das öffentlich-rechtliche Benutzungsverhältnis</a:t>
            </a:r>
          </a:p>
          <a:p>
            <a:pPr marL="571500" indent="-571500">
              <a:buAutoNum type="romanUcPeriod"/>
            </a:pPr>
            <a:r>
              <a:rPr lang="de-DE" dirty="0"/>
              <a:t>Die Räumungsverfügung</a:t>
            </a:r>
          </a:p>
          <a:p>
            <a:pPr marL="571500" indent="-571500">
              <a:buAutoNum type="romanUcPeriod"/>
            </a:pPr>
            <a:r>
              <a:rPr lang="de-DE" dirty="0"/>
              <a:t>Die Umsetzungsverfügung</a:t>
            </a:r>
          </a:p>
          <a:p>
            <a:pPr marL="571500" indent="-571500">
              <a:buAutoNum type="romanUcPeriod"/>
            </a:pPr>
            <a:r>
              <a:rPr lang="de-DE" dirty="0"/>
              <a:t>Mindestanforderungen an eine menschenwürdige Unterkunft</a:t>
            </a:r>
          </a:p>
          <a:p>
            <a:pPr marL="571500" indent="-571500">
              <a:buAutoNum type="romanUcPeriod"/>
            </a:pPr>
            <a:endParaRPr lang="de-DE" dirty="0"/>
          </a:p>
          <a:p>
            <a:pPr marL="571500" indent="-571500">
              <a:buAutoNum type="romanUcPeriod"/>
            </a:pPr>
            <a:endParaRPr lang="de-DE" dirty="0"/>
          </a:p>
        </p:txBody>
      </p:sp>
    </p:spTree>
    <p:extLst>
      <p:ext uri="{BB962C8B-B14F-4D97-AF65-F5344CB8AC3E}">
        <p14:creationId xmlns:p14="http://schemas.microsoft.com/office/powerpoint/2010/main" val="25662181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460DB883-A9DA-4E8B-A926-FEA19ADD2388}"/>
              </a:ext>
            </a:extLst>
          </p:cNvPr>
          <p:cNvSpPr>
            <a:spLocks noGrp="1"/>
          </p:cNvSpPr>
          <p:nvPr>
            <p:ph type="title"/>
          </p:nvPr>
        </p:nvSpPr>
        <p:spPr/>
        <p:txBody>
          <a:bodyPr/>
          <a:lstStyle/>
          <a:p>
            <a:r>
              <a:rPr lang="de-DE" b="1" dirty="0"/>
              <a:t>IV. Unfreiwillige Obdachlosigkeit</a:t>
            </a:r>
            <a:endParaRPr lang="de-DE" dirty="0"/>
          </a:p>
        </p:txBody>
      </p:sp>
      <p:sp>
        <p:nvSpPr>
          <p:cNvPr id="3" name="Inhaltsplatzhalter 2">
            <a:extLst>
              <a:ext uri="{FF2B5EF4-FFF2-40B4-BE49-F238E27FC236}">
                <a16:creationId xmlns="" xmlns:a16="http://schemas.microsoft.com/office/drawing/2014/main" id="{720FCDE5-56EC-4D3A-98D7-5AC773C5BBA9}"/>
              </a:ext>
            </a:extLst>
          </p:cNvPr>
          <p:cNvSpPr>
            <a:spLocks noGrp="1"/>
          </p:cNvSpPr>
          <p:nvPr>
            <p:ph idx="1"/>
          </p:nvPr>
        </p:nvSpPr>
        <p:spPr>
          <a:xfrm>
            <a:off x="838200" y="1825625"/>
            <a:ext cx="10515600" cy="4215946"/>
          </a:xfrm>
        </p:spPr>
        <p:txBody>
          <a:bodyPr>
            <a:normAutofit fontScale="77500" lnSpcReduction="20000"/>
          </a:bodyPr>
          <a:lstStyle/>
          <a:p>
            <a:pPr marL="0" indent="0">
              <a:buNone/>
            </a:pPr>
            <a:r>
              <a:rPr lang="de-DE" b="1" dirty="0"/>
              <a:t>Verwaltungsverfahren:</a:t>
            </a:r>
          </a:p>
          <a:p>
            <a:pPr marL="0" indent="0">
              <a:buNone/>
            </a:pPr>
            <a:r>
              <a:rPr lang="de-DE" dirty="0"/>
              <a:t>Nach </a:t>
            </a:r>
            <a:r>
              <a:rPr lang="de-DE" b="1" dirty="0"/>
              <a:t>§ 24 VwVfG  </a:t>
            </a:r>
            <a:r>
              <a:rPr lang="de-DE" dirty="0"/>
              <a:t>hat die Behörde den Sachverhalt von Amts wegen zu ermitteln. Sie bestimmt Art und Umfang der Ermittlungen. Nach Abs. 2 hat sie alle für den Einzelfall bedeutsamen, auch die für die Beteiligten günstigen Umstände zu berücksichtigen. Bei der Prüfung, ob die Voraussetzungen der (unfreiwilligen) Obdachlosigkeit vorliegen, hat sie sämtliche Tatsachen und Umstände aufzuklären (</a:t>
            </a:r>
            <a:r>
              <a:rPr lang="de-DE" dirty="0" smtClean="0"/>
              <a:t>sogenanntes Berücksichtigungsgebot</a:t>
            </a:r>
            <a:r>
              <a:rPr lang="de-DE" dirty="0"/>
              <a:t>).</a:t>
            </a:r>
          </a:p>
          <a:p>
            <a:pPr marL="0" indent="0">
              <a:buNone/>
            </a:pPr>
            <a:r>
              <a:rPr lang="de-DE" dirty="0"/>
              <a:t>Nach </a:t>
            </a:r>
            <a:r>
              <a:rPr lang="de-DE" b="1" dirty="0"/>
              <a:t>§ 26 VwVfG </a:t>
            </a:r>
            <a:r>
              <a:rPr lang="de-DE" dirty="0"/>
              <a:t>bedient sich die Behörde der Beweismittel, die sie nach pflichtgemäßem Ermessen zur Ermittlung des Sachverhalts für erforderlich hält. Das sind Auskünfte, Anhörung von Beteiligten, </a:t>
            </a:r>
            <a:r>
              <a:rPr lang="de-DE" dirty="0" smtClean="0"/>
              <a:t>Beiziehung </a:t>
            </a:r>
            <a:r>
              <a:rPr lang="de-DE" dirty="0"/>
              <a:t>von Urkunden, Akten </a:t>
            </a:r>
            <a:r>
              <a:rPr lang="de-DE" dirty="0" smtClean="0"/>
              <a:t>und dergleichen. </a:t>
            </a:r>
            <a:r>
              <a:rPr lang="de-DE" dirty="0"/>
              <a:t>Es gilt der Grundsatz des Freibeweises. Der Antragsteller muss die Behörde davon überzeugen, dass er unfreiwillig obdachlos ist. </a:t>
            </a:r>
          </a:p>
          <a:p>
            <a:pPr marL="0" indent="0">
              <a:buNone/>
            </a:pPr>
            <a:r>
              <a:rPr lang="de-DE" b="1" dirty="0"/>
              <a:t>Beweismittel</a:t>
            </a:r>
            <a:r>
              <a:rPr lang="de-DE" dirty="0"/>
              <a:t> sind u.a.: ausführliche Darstellung des Sachverhalts im Unterbringungs-antrag, Vorlage von Fotos, Bestätigungen / Stellungnahmen von Zeugen, Einrichtungen </a:t>
            </a:r>
            <a:r>
              <a:rPr lang="de-DE" dirty="0" smtClean="0"/>
              <a:t>und dergleichen, </a:t>
            </a:r>
            <a:r>
              <a:rPr lang="de-DE" dirty="0"/>
              <a:t>Vorlage von Kontoauszügen, Kopien von Bescheiden des Jobcenters </a:t>
            </a:r>
            <a:r>
              <a:rPr lang="de-DE" dirty="0" smtClean="0"/>
              <a:t>und dergleichen</a:t>
            </a:r>
            <a:endParaRPr lang="de-DE" dirty="0"/>
          </a:p>
          <a:p>
            <a:pPr marL="0" indent="0">
              <a:buNone/>
            </a:pPr>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20</a:t>
            </a:fld>
            <a:endParaRPr lang="en-GB" altLang="de-DE" dirty="0">
              <a:solidFill>
                <a:srgbClr val="000000"/>
              </a:solidFill>
            </a:endParaRPr>
          </a:p>
        </p:txBody>
      </p:sp>
    </p:spTree>
    <p:extLst>
      <p:ext uri="{BB962C8B-B14F-4D97-AF65-F5344CB8AC3E}">
        <p14:creationId xmlns:p14="http://schemas.microsoft.com/office/powerpoint/2010/main" val="40637227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DA1032-128B-42F0-99ED-1627A1EDAEB2}"/>
              </a:ext>
            </a:extLst>
          </p:cNvPr>
          <p:cNvSpPr>
            <a:spLocks noGrp="1"/>
          </p:cNvSpPr>
          <p:nvPr>
            <p:ph type="title"/>
          </p:nvPr>
        </p:nvSpPr>
        <p:spPr/>
        <p:txBody>
          <a:bodyPr/>
          <a:lstStyle/>
          <a:p>
            <a:r>
              <a:rPr lang="de-DE" b="1" dirty="0"/>
              <a:t>IV. Unfreiwillige Obdachlosigkeit</a:t>
            </a:r>
            <a:endParaRPr lang="de-DE" dirty="0"/>
          </a:p>
        </p:txBody>
      </p:sp>
      <p:sp>
        <p:nvSpPr>
          <p:cNvPr id="3" name="Inhaltsplatzhalter 2">
            <a:extLst>
              <a:ext uri="{FF2B5EF4-FFF2-40B4-BE49-F238E27FC236}">
                <a16:creationId xmlns="" xmlns:a16="http://schemas.microsoft.com/office/drawing/2014/main" id="{C2112B0C-AD3C-4B7A-8DA5-0EA8EDAED4FC}"/>
              </a:ext>
            </a:extLst>
          </p:cNvPr>
          <p:cNvSpPr>
            <a:spLocks noGrp="1"/>
          </p:cNvSpPr>
          <p:nvPr>
            <p:ph idx="1"/>
          </p:nvPr>
        </p:nvSpPr>
        <p:spPr/>
        <p:txBody>
          <a:bodyPr>
            <a:normAutofit fontScale="92500" lnSpcReduction="20000"/>
          </a:bodyPr>
          <a:lstStyle/>
          <a:p>
            <a:pPr marL="0" indent="0">
              <a:buNone/>
            </a:pPr>
            <a:r>
              <a:rPr lang="de-DE" b="1" dirty="0"/>
              <a:t>Verwaltungsverfahren:</a:t>
            </a:r>
          </a:p>
          <a:p>
            <a:pPr marL="0" indent="0">
              <a:buNone/>
            </a:pPr>
            <a:r>
              <a:rPr lang="de-DE" dirty="0"/>
              <a:t>Keines Beweises bedürfen allgemeinkundige (offenkundige) und amtsbekannte Tatsachen. Besteht z.B. in einer Gemeinde Wohnungsnot, macht die Anforderung der Behörde, Nachweise oder Auflagen über eine intensive Wohnungssuche bei Maklern, durch Inserate </a:t>
            </a:r>
            <a:r>
              <a:rPr lang="de-DE" dirty="0" smtClean="0"/>
              <a:t>vorzulegen</a:t>
            </a:r>
            <a:r>
              <a:rPr lang="de-DE" dirty="0"/>
              <a:t>, keinen Sinn. Derartige Forderungen oder Auflagen sind ungeeignet und daher rechtswidrig.</a:t>
            </a:r>
          </a:p>
          <a:p>
            <a:pPr marL="0" indent="0">
              <a:buNone/>
            </a:pPr>
            <a:r>
              <a:rPr lang="de-DE" dirty="0"/>
              <a:t>Nach </a:t>
            </a:r>
            <a:r>
              <a:rPr lang="de-DE" b="1" dirty="0"/>
              <a:t>§ 26 Abs. 2 VwVfG </a:t>
            </a:r>
            <a:r>
              <a:rPr lang="de-DE" dirty="0"/>
              <a:t>„sollen die Beteiligten bei der Ermittlung des Sachverhalts mitwirken“. Ein Antragsteller ist daher verpflichtet, ihm bekannte Tatsachen und Beweismittel anzugeben bzw. Beweismittel vorzulegen wie z.B. Auskünfte über seine Vermögensverhältnisse zu erteilen durch Vorlage von Bankauszügen. Erzwingen kann die Behörde diese Verpflichtung nicht. Desgleichen besteht auch nicht eine Verpflichtung zum persönlichen Erscheinen bei der Behörde (vgl. § 26 Abs. 2 Satz 2 VwVfG).</a:t>
            </a:r>
          </a:p>
          <a:p>
            <a:pPr marL="0" indent="0">
              <a:buNone/>
            </a:pPr>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21</a:t>
            </a:fld>
            <a:endParaRPr lang="en-GB" altLang="de-DE" dirty="0">
              <a:solidFill>
                <a:srgbClr val="000000"/>
              </a:solidFill>
            </a:endParaRPr>
          </a:p>
        </p:txBody>
      </p:sp>
    </p:spTree>
    <p:extLst>
      <p:ext uri="{BB962C8B-B14F-4D97-AF65-F5344CB8AC3E}">
        <p14:creationId xmlns:p14="http://schemas.microsoft.com/office/powerpoint/2010/main" val="28843073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D00E6DE4-E10C-4AF6-8F2B-AD740CCFB614}"/>
              </a:ext>
            </a:extLst>
          </p:cNvPr>
          <p:cNvSpPr>
            <a:spLocks noGrp="1"/>
          </p:cNvSpPr>
          <p:nvPr>
            <p:ph type="title"/>
          </p:nvPr>
        </p:nvSpPr>
        <p:spPr/>
        <p:txBody>
          <a:bodyPr/>
          <a:lstStyle/>
          <a:p>
            <a:r>
              <a:rPr lang="de-DE" b="1" dirty="0"/>
              <a:t>IV. Unfreiwillige Obdachlosigkeit</a:t>
            </a:r>
            <a:endParaRPr lang="de-DE" dirty="0"/>
          </a:p>
        </p:txBody>
      </p:sp>
      <p:sp>
        <p:nvSpPr>
          <p:cNvPr id="3" name="Inhaltsplatzhalter 2">
            <a:extLst>
              <a:ext uri="{FF2B5EF4-FFF2-40B4-BE49-F238E27FC236}">
                <a16:creationId xmlns="" xmlns:a16="http://schemas.microsoft.com/office/drawing/2014/main" id="{F6376DEC-3F3D-467A-B0F4-556A54CC4CD8}"/>
              </a:ext>
            </a:extLst>
          </p:cNvPr>
          <p:cNvSpPr>
            <a:spLocks noGrp="1"/>
          </p:cNvSpPr>
          <p:nvPr>
            <p:ph idx="1"/>
          </p:nvPr>
        </p:nvSpPr>
        <p:spPr/>
        <p:txBody>
          <a:bodyPr>
            <a:normAutofit fontScale="70000" lnSpcReduction="20000"/>
          </a:bodyPr>
          <a:lstStyle/>
          <a:p>
            <a:pPr marL="0" indent="0">
              <a:buNone/>
            </a:pPr>
            <a:r>
              <a:rPr lang="de-DE" b="1" dirty="0"/>
              <a:t>Verwaltungsverfahren:</a:t>
            </a:r>
          </a:p>
          <a:p>
            <a:pPr marL="0" indent="0">
              <a:buNone/>
            </a:pPr>
            <a:r>
              <a:rPr lang="de-DE" dirty="0"/>
              <a:t>Die Behörde kann aber aus der Weigerung eines Beteiligten, mitzuwirken, Beweismittel vorzulegen oder persönlich im Amt zu erscheinen, im Rahmen der Beweiswürdigung Schlüsse ziehen. Zwar ist die Mitwirkungspflicht rein verfahrensrechtlicher Natur. Bei Nichterfüllung tritt deshalb grundsätzlich kein Verlust des Unterbringungsanspruchs ein. Die Behörde kann daher nicht jede Weigerung eines Antragstellers, bei der Aufklärung des Sachverhalts mitzuwirken, zum Anlass nehmen, die Unterbringung abzulehnen. </a:t>
            </a:r>
          </a:p>
          <a:p>
            <a:pPr marL="0" indent="0">
              <a:buNone/>
            </a:pPr>
            <a:r>
              <a:rPr lang="de-DE" b="1" dirty="0"/>
              <a:t>Beispiel:</a:t>
            </a:r>
            <a:r>
              <a:rPr lang="de-DE" dirty="0"/>
              <a:t> Fordert die Behörde den Antragsteller auf, </a:t>
            </a:r>
            <a:r>
              <a:rPr lang="de-DE" dirty="0" smtClean="0"/>
              <a:t>schriftliche </a:t>
            </a:r>
            <a:r>
              <a:rPr lang="de-DE" dirty="0"/>
              <a:t>Nachweise über seine Wohnungssuche vorzulegen, obwohl bekannt ist, dass eine Wohnungssuche praktisch aussichtlos ist, und lehnt sie  dann eine Unterbringung ab, weil die Belege nicht </a:t>
            </a:r>
            <a:r>
              <a:rPr lang="de-DE" dirty="0" smtClean="0"/>
              <a:t>vorlegt </a:t>
            </a:r>
            <a:r>
              <a:rPr lang="de-DE" dirty="0"/>
              <a:t>werden, ist dieses Vorgehen rechtswidrig.</a:t>
            </a:r>
          </a:p>
          <a:p>
            <a:pPr marL="0" indent="0">
              <a:buNone/>
            </a:pPr>
            <a:r>
              <a:rPr lang="de-DE" dirty="0"/>
              <a:t>Hat die Behörde konkrete Hinweise (z.B. Aussagen von Zeugen), dass ein Antragsteller über eigene Finanzmittel verfügt, kann sie die Unterbringung ablehnen, wenn ein Antragsteller nicht bereit ist, Bankauszüge / Kopien von Leistungsbescheiden vorzulegen. </a:t>
            </a:r>
            <a:r>
              <a:rPr lang="de-DE" b="1" dirty="0"/>
              <a:t>Die Behörde ist verpflichtet, von einem zutreffenden Sachverhalt auszugehen</a:t>
            </a:r>
            <a:r>
              <a:rPr lang="de-DE" dirty="0"/>
              <a:t>. </a:t>
            </a:r>
          </a:p>
          <a:p>
            <a:pPr marL="0" indent="0">
              <a:buNone/>
            </a:pPr>
            <a:r>
              <a:rPr lang="de-DE" dirty="0"/>
              <a:t>Letztlich entscheidet hier der Grundsatz von Treu und Glauben, ob eine Ablehnung der Unterbringung rechtmäßig ist oder nicht .</a:t>
            </a:r>
          </a:p>
          <a:p>
            <a:pPr marL="0" indent="0">
              <a:buNone/>
            </a:pPr>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22</a:t>
            </a:fld>
            <a:endParaRPr lang="en-GB" altLang="de-DE" dirty="0">
              <a:solidFill>
                <a:srgbClr val="000000"/>
              </a:solidFill>
            </a:endParaRPr>
          </a:p>
        </p:txBody>
      </p:sp>
    </p:spTree>
    <p:extLst>
      <p:ext uri="{BB962C8B-B14F-4D97-AF65-F5344CB8AC3E}">
        <p14:creationId xmlns:p14="http://schemas.microsoft.com/office/powerpoint/2010/main" val="382466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8DC8915-C115-450B-A764-D453FFE2E0E7}"/>
              </a:ext>
            </a:extLst>
          </p:cNvPr>
          <p:cNvSpPr>
            <a:spLocks noGrp="1"/>
          </p:cNvSpPr>
          <p:nvPr>
            <p:ph type="title"/>
          </p:nvPr>
        </p:nvSpPr>
        <p:spPr/>
        <p:txBody>
          <a:bodyPr/>
          <a:lstStyle/>
          <a:p>
            <a:r>
              <a:rPr lang="de-DE" b="1" dirty="0"/>
              <a:t>IV. Unfreiwillige Obdachlosigkeit</a:t>
            </a:r>
            <a:endParaRPr lang="de-DE" dirty="0"/>
          </a:p>
        </p:txBody>
      </p:sp>
      <p:sp>
        <p:nvSpPr>
          <p:cNvPr id="3" name="Inhaltsplatzhalter 2">
            <a:extLst>
              <a:ext uri="{FF2B5EF4-FFF2-40B4-BE49-F238E27FC236}">
                <a16:creationId xmlns="" xmlns:a16="http://schemas.microsoft.com/office/drawing/2014/main" id="{400A3908-3D3B-4CCC-93F3-C44711E71281}"/>
              </a:ext>
            </a:extLst>
          </p:cNvPr>
          <p:cNvSpPr>
            <a:spLocks noGrp="1"/>
          </p:cNvSpPr>
          <p:nvPr>
            <p:ph idx="1"/>
          </p:nvPr>
        </p:nvSpPr>
        <p:spPr/>
        <p:txBody>
          <a:bodyPr>
            <a:normAutofit fontScale="92500" lnSpcReduction="10000"/>
          </a:bodyPr>
          <a:lstStyle/>
          <a:p>
            <a:pPr marL="0" indent="0">
              <a:buNone/>
            </a:pPr>
            <a:r>
              <a:rPr lang="de-DE" b="1" dirty="0"/>
              <a:t>Beweismittel: Eidesstattliche Versicherung</a:t>
            </a:r>
          </a:p>
          <a:p>
            <a:pPr marL="0" indent="0">
              <a:buNone/>
            </a:pPr>
            <a:r>
              <a:rPr lang="de-DE" dirty="0"/>
              <a:t>Die Versicherung an Eides Statt („EV“) ist ein Beweismittel, durch das der Unterzeichnende gegenüber der Behörde / dem Gericht besonders versichert oder bekräftigt, dass seine Angaben und Behauptungen der Wahrheit entsprechen. Rechtsgrundlage ist § 294 Abs. 1 ZPO: </a:t>
            </a:r>
            <a:r>
              <a:rPr lang="de-DE" i="1" dirty="0"/>
              <a:t>„Wer eine tatsächliche Behauptung glaubhaft zu machen hat, kann sich aller Beweismittel bedienen, auch zur Versicherung an Eides statt</a:t>
            </a:r>
            <a:r>
              <a:rPr lang="de-DE" dirty="0"/>
              <a:t> </a:t>
            </a:r>
            <a:r>
              <a:rPr lang="de-DE" i="1" dirty="0"/>
              <a:t>zugelassen werden</a:t>
            </a:r>
            <a:r>
              <a:rPr lang="de-DE" dirty="0"/>
              <a:t>“. Das Beweismittel wird vorwiegend im Gerichtsverfahren und vor allem </a:t>
            </a:r>
            <a:r>
              <a:rPr lang="de-DE" dirty="0" smtClean="0"/>
              <a:t>dort </a:t>
            </a:r>
            <a:r>
              <a:rPr lang="de-DE" dirty="0"/>
              <a:t>eingesetzt, wo eine andere Beweisführung durch die Vorlage von Urkunden, Belegen </a:t>
            </a:r>
            <a:r>
              <a:rPr lang="de-DE" dirty="0" smtClean="0"/>
              <a:t>und dergleichen </a:t>
            </a:r>
            <a:r>
              <a:rPr lang="de-DE" dirty="0"/>
              <a:t>nicht möglich ist. </a:t>
            </a:r>
          </a:p>
          <a:p>
            <a:pPr marL="0" indent="0">
              <a:buNone/>
            </a:pPr>
            <a:r>
              <a:rPr lang="de-DE" dirty="0"/>
              <a:t>Im Antragsverfahren zur Zuweisung einer Unterkunft sollte eine EV nur in Ausnahmefällen von einem Antragsteller vorgelegt werden.</a:t>
            </a:r>
          </a:p>
          <a:p>
            <a:pPr marL="0" indent="0">
              <a:buNone/>
            </a:pPr>
            <a:endParaRPr lang="de-DE" dirty="0"/>
          </a:p>
        </p:txBody>
      </p:sp>
      <p:sp>
        <p:nvSpPr>
          <p:cNvPr id="4" name="Rechteck 3">
            <a:extLst>
              <a:ext uri="{FF2B5EF4-FFF2-40B4-BE49-F238E27FC236}">
                <a16:creationId xmlns="" xmlns:a16="http://schemas.microsoft.com/office/drawing/2014/main" id="{E2954F26-6F87-4943-BE8F-B805B8C1A624}"/>
              </a:ext>
            </a:extLst>
          </p:cNvPr>
          <p:cNvSpPr/>
          <p:nvPr/>
        </p:nvSpPr>
        <p:spPr>
          <a:xfrm>
            <a:off x="4461225" y="3244334"/>
            <a:ext cx="184731" cy="369332"/>
          </a:xfrm>
          <a:prstGeom prst="rect">
            <a:avLst/>
          </a:prstGeom>
        </p:spPr>
        <p:txBody>
          <a:bodyPr wrap="none">
            <a:spAutoFit/>
          </a:bodyPr>
          <a:lstStyle/>
          <a:p>
            <a:endParaRPr lang="de-DE" dirty="0"/>
          </a:p>
        </p:txBody>
      </p:sp>
      <p:sp>
        <p:nvSpPr>
          <p:cNvPr id="5"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23</a:t>
            </a:fld>
            <a:endParaRPr lang="en-GB" altLang="de-DE" dirty="0">
              <a:solidFill>
                <a:srgbClr val="000000"/>
              </a:solidFill>
            </a:endParaRPr>
          </a:p>
        </p:txBody>
      </p:sp>
    </p:spTree>
    <p:extLst>
      <p:ext uri="{BB962C8B-B14F-4D97-AF65-F5344CB8AC3E}">
        <p14:creationId xmlns:p14="http://schemas.microsoft.com/office/powerpoint/2010/main" val="30892244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BBADE69F-EFB1-403A-BB47-741144850756}"/>
              </a:ext>
            </a:extLst>
          </p:cNvPr>
          <p:cNvSpPr>
            <a:spLocks noGrp="1"/>
          </p:cNvSpPr>
          <p:nvPr>
            <p:ph type="title"/>
          </p:nvPr>
        </p:nvSpPr>
        <p:spPr/>
        <p:txBody>
          <a:bodyPr/>
          <a:lstStyle/>
          <a:p>
            <a:r>
              <a:rPr lang="de-DE" b="1" dirty="0"/>
              <a:t>V. Örtliche Zuständigke</a:t>
            </a:r>
            <a:r>
              <a:rPr lang="de-DE" dirty="0"/>
              <a:t>it</a:t>
            </a:r>
          </a:p>
        </p:txBody>
      </p:sp>
      <p:sp>
        <p:nvSpPr>
          <p:cNvPr id="3" name="Inhaltsplatzhalter 2">
            <a:extLst>
              <a:ext uri="{FF2B5EF4-FFF2-40B4-BE49-F238E27FC236}">
                <a16:creationId xmlns="" xmlns:a16="http://schemas.microsoft.com/office/drawing/2014/main" id="{51D65949-705F-4AE6-9BA8-F27D48C7A9FE}"/>
              </a:ext>
            </a:extLst>
          </p:cNvPr>
          <p:cNvSpPr>
            <a:spLocks noGrp="1"/>
          </p:cNvSpPr>
          <p:nvPr>
            <p:ph idx="1"/>
          </p:nvPr>
        </p:nvSpPr>
        <p:spPr>
          <a:xfrm>
            <a:off x="838200" y="1662332"/>
            <a:ext cx="10515600" cy="4983389"/>
          </a:xfrm>
        </p:spPr>
        <p:txBody>
          <a:bodyPr>
            <a:normAutofit fontScale="25000" lnSpcReduction="20000"/>
          </a:bodyPr>
          <a:lstStyle/>
          <a:p>
            <a:pPr>
              <a:lnSpc>
                <a:spcPct val="110000"/>
              </a:lnSpc>
              <a:spcBef>
                <a:spcPts val="650"/>
              </a:spcBef>
              <a:buNone/>
              <a:tabLst>
                <a:tab pos="331788" algn="l"/>
                <a:tab pos="892175" algn="l"/>
                <a:tab pos="1806575" algn="l"/>
                <a:tab pos="2720975" algn="l"/>
                <a:tab pos="3635375" algn="l"/>
                <a:tab pos="4549775" algn="l"/>
                <a:tab pos="5464175" algn="l"/>
                <a:tab pos="6378575" algn="l"/>
                <a:tab pos="7292975" algn="l"/>
                <a:tab pos="8207375" algn="l"/>
                <a:tab pos="9121775" algn="l"/>
                <a:tab pos="10036175" algn="l"/>
                <a:tab pos="10313988" algn="l"/>
                <a:tab pos="10763250" algn="l"/>
                <a:tab pos="10766425" algn="l"/>
                <a:tab pos="10769600" algn="l"/>
                <a:tab pos="10772775" algn="l"/>
                <a:tab pos="10775950" algn="l"/>
                <a:tab pos="10779125" algn="l"/>
              </a:tabLst>
            </a:pPr>
            <a:r>
              <a:rPr lang="en-GB" altLang="de-DE" b="1" dirty="0"/>
              <a:t>          </a:t>
            </a:r>
            <a:r>
              <a:rPr lang="en-GB" altLang="de-DE" sz="8000" b="1" dirty="0" err="1"/>
              <a:t>Örtlich</a:t>
            </a:r>
            <a:r>
              <a:rPr lang="en-GB" altLang="de-DE" sz="8000" dirty="0"/>
              <a:t> </a:t>
            </a:r>
            <a:r>
              <a:rPr lang="en-GB" altLang="de-DE" sz="8000" b="1" dirty="0" err="1"/>
              <a:t>zuständig</a:t>
            </a:r>
            <a:r>
              <a:rPr lang="en-GB" altLang="de-DE" sz="8000" dirty="0"/>
              <a:t> </a:t>
            </a:r>
            <a:r>
              <a:rPr lang="en-GB" altLang="de-DE" sz="8000" dirty="0" err="1"/>
              <a:t>für</a:t>
            </a:r>
            <a:r>
              <a:rPr lang="en-GB" altLang="de-DE" sz="8000" dirty="0"/>
              <a:t> die Abwehr der von der </a:t>
            </a:r>
            <a:r>
              <a:rPr lang="en-GB" altLang="de-DE" sz="8000" dirty="0" err="1"/>
              <a:t>Obdachlosigkeit</a:t>
            </a:r>
            <a:r>
              <a:rPr lang="en-GB" altLang="de-DE" sz="8000" dirty="0"/>
              <a:t> </a:t>
            </a:r>
            <a:r>
              <a:rPr lang="en-GB" altLang="de-DE" sz="8000" dirty="0" err="1"/>
              <a:t>drohenden</a:t>
            </a:r>
            <a:r>
              <a:rPr lang="en-GB" altLang="de-DE" sz="8000" dirty="0"/>
              <a:t> </a:t>
            </a:r>
            <a:r>
              <a:rPr lang="en-GB" altLang="de-DE" sz="8000" dirty="0" err="1"/>
              <a:t>Gefahren</a:t>
            </a:r>
            <a:r>
              <a:rPr lang="en-GB" altLang="de-DE" sz="8000" dirty="0"/>
              <a:t> </a:t>
            </a:r>
            <a:r>
              <a:rPr lang="en-GB" altLang="de-DE" sz="8000" dirty="0" err="1"/>
              <a:t>ist</a:t>
            </a:r>
            <a:r>
              <a:rPr lang="en-GB" altLang="de-DE" sz="8000" dirty="0"/>
              <a:t> </a:t>
            </a:r>
            <a:r>
              <a:rPr lang="en-GB" altLang="de-DE" sz="8000" dirty="0" err="1"/>
              <a:t>nach</a:t>
            </a:r>
            <a:r>
              <a:rPr lang="en-GB" altLang="de-DE" sz="8000" dirty="0"/>
              <a:t> den </a:t>
            </a:r>
            <a:r>
              <a:rPr lang="en-GB" altLang="de-DE" sz="8000" dirty="0" err="1"/>
              <a:t>Polizei</a:t>
            </a:r>
            <a:r>
              <a:rPr lang="en-GB" altLang="de-DE" sz="8000" dirty="0"/>
              <a:t>- und </a:t>
            </a:r>
            <a:r>
              <a:rPr lang="en-GB" altLang="de-DE" sz="8000" dirty="0" err="1"/>
              <a:t>Ordnungsgesetzen</a:t>
            </a:r>
            <a:r>
              <a:rPr lang="en-GB" altLang="de-DE" sz="8000" dirty="0"/>
              <a:t> </a:t>
            </a:r>
            <a:r>
              <a:rPr lang="en-GB" altLang="de-DE" sz="8000" dirty="0" err="1"/>
              <a:t>aller</a:t>
            </a:r>
            <a:r>
              <a:rPr lang="en-GB" altLang="de-DE" sz="8000" dirty="0"/>
              <a:t> </a:t>
            </a:r>
            <a:r>
              <a:rPr lang="en-GB" altLang="de-DE" sz="8000" dirty="0" err="1"/>
              <a:t>Bundesländer</a:t>
            </a:r>
            <a:r>
              <a:rPr lang="en-GB" altLang="de-DE" sz="8000" dirty="0"/>
              <a:t> die </a:t>
            </a:r>
            <a:r>
              <a:rPr lang="en-GB" altLang="de-DE" sz="8000" dirty="0" err="1"/>
              <a:t>Polizei</a:t>
            </a:r>
            <a:r>
              <a:rPr lang="en-GB" altLang="de-DE" sz="8000" dirty="0"/>
              <a:t>-, </a:t>
            </a:r>
            <a:r>
              <a:rPr lang="en-GB" altLang="de-DE" sz="8000" dirty="0" err="1"/>
              <a:t>Ordnungs</a:t>
            </a:r>
            <a:r>
              <a:rPr lang="en-GB" altLang="de-DE" sz="8000" dirty="0"/>
              <a:t>- </a:t>
            </a:r>
            <a:r>
              <a:rPr lang="en-GB" altLang="de-DE" sz="8000" dirty="0" err="1"/>
              <a:t>bzw</a:t>
            </a:r>
            <a:r>
              <a:rPr lang="en-GB" altLang="de-DE" sz="8000" dirty="0"/>
              <a:t>. </a:t>
            </a:r>
            <a:r>
              <a:rPr lang="en-GB" altLang="de-DE" sz="8000" dirty="0" err="1"/>
              <a:t>Verwaltungsbehörde</a:t>
            </a:r>
            <a:r>
              <a:rPr lang="en-GB" altLang="de-DE" sz="8000" dirty="0"/>
              <a:t>, in </a:t>
            </a:r>
            <a:r>
              <a:rPr lang="en-GB" altLang="de-DE" sz="8000" dirty="0" err="1"/>
              <a:t>deren</a:t>
            </a:r>
            <a:r>
              <a:rPr lang="en-GB" altLang="de-DE" sz="8000" dirty="0"/>
              <a:t> </a:t>
            </a:r>
            <a:r>
              <a:rPr lang="en-GB" altLang="de-DE" sz="8000" dirty="0" err="1"/>
              <a:t>Dienstbezirk</a:t>
            </a:r>
            <a:r>
              <a:rPr lang="en-GB" altLang="de-DE" sz="8000" dirty="0"/>
              <a:t> </a:t>
            </a:r>
            <a:r>
              <a:rPr lang="en-GB" altLang="de-DE" sz="8000" dirty="0" err="1"/>
              <a:t>eine</a:t>
            </a:r>
            <a:r>
              <a:rPr lang="en-GB" altLang="de-DE" sz="8000" dirty="0"/>
              <a:t> </a:t>
            </a:r>
            <a:r>
              <a:rPr lang="en-GB" altLang="de-DE" sz="8000" dirty="0" err="1"/>
              <a:t>dienstliche</a:t>
            </a:r>
            <a:r>
              <a:rPr lang="en-GB" altLang="de-DE" sz="8000" dirty="0"/>
              <a:t> Aufgabe </a:t>
            </a:r>
            <a:r>
              <a:rPr lang="en-GB" altLang="de-DE" sz="8000" dirty="0" err="1"/>
              <a:t>wahrzunehmen</a:t>
            </a:r>
            <a:r>
              <a:rPr lang="en-GB" altLang="de-DE" sz="8000" dirty="0"/>
              <a:t> </a:t>
            </a:r>
            <a:r>
              <a:rPr lang="en-GB" altLang="de-DE" sz="8000" dirty="0" err="1"/>
              <a:t>ist</a:t>
            </a:r>
            <a:r>
              <a:rPr lang="en-GB" altLang="de-DE" sz="8000" dirty="0"/>
              <a:t>.</a:t>
            </a:r>
          </a:p>
          <a:p>
            <a:pPr>
              <a:lnSpc>
                <a:spcPct val="110000"/>
              </a:lnSpc>
              <a:spcBef>
                <a:spcPts val="500"/>
              </a:spcBef>
              <a:buNone/>
              <a:tabLst>
                <a:tab pos="331788" algn="l"/>
                <a:tab pos="892175" algn="l"/>
                <a:tab pos="1806575" algn="l"/>
                <a:tab pos="2720975" algn="l"/>
                <a:tab pos="3635375" algn="l"/>
                <a:tab pos="4549775" algn="l"/>
                <a:tab pos="5464175" algn="l"/>
                <a:tab pos="6378575" algn="l"/>
                <a:tab pos="7292975" algn="l"/>
                <a:tab pos="8207375" algn="l"/>
                <a:tab pos="9121775" algn="l"/>
                <a:tab pos="10036175" algn="l"/>
                <a:tab pos="10313988" algn="l"/>
                <a:tab pos="10763250" algn="l"/>
                <a:tab pos="10766425" algn="l"/>
                <a:tab pos="10769600" algn="l"/>
                <a:tab pos="10772775" algn="l"/>
                <a:tab pos="10775950" algn="l"/>
                <a:tab pos="10779125" algn="l"/>
              </a:tabLst>
            </a:pPr>
            <a:r>
              <a:rPr lang="en-GB" altLang="de-DE" sz="8000" i="1" dirty="0"/>
              <a:t>    </a:t>
            </a:r>
            <a:r>
              <a:rPr lang="en-GB" altLang="de-DE" sz="8000" dirty="0"/>
              <a:t>In </a:t>
            </a:r>
            <a:r>
              <a:rPr lang="en-GB" altLang="de-DE" sz="8000" b="1" dirty="0"/>
              <a:t>Niedersachsen </a:t>
            </a:r>
            <a:r>
              <a:rPr lang="en-GB" altLang="de-DE" sz="8000" dirty="0" err="1"/>
              <a:t>richtet</a:t>
            </a:r>
            <a:r>
              <a:rPr lang="en-GB" altLang="de-DE" sz="8000" dirty="0"/>
              <a:t> </a:t>
            </a:r>
            <a:r>
              <a:rPr lang="en-GB" altLang="de-DE" sz="8000" dirty="0" err="1"/>
              <a:t>sich</a:t>
            </a:r>
            <a:r>
              <a:rPr lang="en-GB" altLang="de-DE" sz="8000" dirty="0"/>
              <a:t> die </a:t>
            </a:r>
            <a:r>
              <a:rPr lang="en-GB" altLang="de-DE" sz="8000" dirty="0" err="1"/>
              <a:t>örtliche</a:t>
            </a:r>
            <a:r>
              <a:rPr lang="en-GB" altLang="de-DE" sz="8000" dirty="0"/>
              <a:t> </a:t>
            </a:r>
            <a:r>
              <a:rPr lang="en-GB" altLang="de-DE" sz="8000" dirty="0" err="1"/>
              <a:t>Zuständigkeit</a:t>
            </a:r>
            <a:r>
              <a:rPr lang="en-GB" altLang="de-DE" sz="8000" dirty="0"/>
              <a:t> </a:t>
            </a:r>
            <a:r>
              <a:rPr lang="en-GB" altLang="de-DE" sz="8000" dirty="0" err="1"/>
              <a:t>nach</a:t>
            </a:r>
            <a:r>
              <a:rPr lang="en-GB" altLang="de-DE" sz="8000" dirty="0"/>
              <a:t> § 100 Abs. 1 </a:t>
            </a:r>
            <a:r>
              <a:rPr lang="de-DE" sz="8000" dirty="0"/>
              <a:t>NPOG </a:t>
            </a:r>
            <a:r>
              <a:rPr lang="en-GB" altLang="de-DE" sz="8000" dirty="0"/>
              <a:t>:</a:t>
            </a:r>
          </a:p>
          <a:p>
            <a:pPr>
              <a:lnSpc>
                <a:spcPct val="110000"/>
              </a:lnSpc>
              <a:spcBef>
                <a:spcPts val="500"/>
              </a:spcBef>
              <a:buNone/>
              <a:tabLst>
                <a:tab pos="331788" algn="l"/>
                <a:tab pos="892175" algn="l"/>
                <a:tab pos="1806575" algn="l"/>
                <a:tab pos="2720975" algn="l"/>
                <a:tab pos="3635375" algn="l"/>
                <a:tab pos="4549775" algn="l"/>
                <a:tab pos="5464175" algn="l"/>
                <a:tab pos="6378575" algn="l"/>
                <a:tab pos="7292975" algn="l"/>
                <a:tab pos="8207375" algn="l"/>
                <a:tab pos="9121775" algn="l"/>
                <a:tab pos="10036175" algn="l"/>
                <a:tab pos="10313988" algn="l"/>
                <a:tab pos="10763250" algn="l"/>
                <a:tab pos="10766425" algn="l"/>
                <a:tab pos="10769600" algn="l"/>
                <a:tab pos="10772775" algn="l"/>
                <a:tab pos="10775950" algn="l"/>
                <a:tab pos="10779125" algn="l"/>
              </a:tabLst>
            </a:pPr>
            <a:r>
              <a:rPr lang="en-GB" altLang="de-DE" sz="8000" dirty="0"/>
              <a:t>    </a:t>
            </a:r>
            <a:r>
              <a:rPr lang="en-GB" altLang="de-DE" sz="8000" i="1" dirty="0"/>
              <a:t>(1). </a:t>
            </a:r>
            <a:r>
              <a:rPr lang="en-GB" altLang="de-DE" sz="4800" i="1" dirty="0"/>
              <a:t>1</a:t>
            </a:r>
            <a:r>
              <a:rPr lang="en-GB" altLang="de-DE" sz="8000" i="1" dirty="0"/>
              <a:t> Die </a:t>
            </a:r>
            <a:r>
              <a:rPr lang="en-GB" altLang="de-DE" sz="8000" i="1" dirty="0" err="1"/>
              <a:t>Zuständigkeit</a:t>
            </a:r>
            <a:r>
              <a:rPr lang="en-GB" altLang="de-DE" sz="8000" i="1" dirty="0"/>
              <a:t> der </a:t>
            </a:r>
            <a:r>
              <a:rPr lang="en-GB" altLang="de-DE" sz="8000" i="1" dirty="0" err="1"/>
              <a:t>Verwaltungsbehörden</a:t>
            </a:r>
            <a:r>
              <a:rPr lang="en-GB" altLang="de-DE" sz="8000" i="1" dirty="0"/>
              <a:t> und der </a:t>
            </a:r>
            <a:r>
              <a:rPr lang="en-GB" altLang="de-DE" sz="8000" i="1" dirty="0" err="1"/>
              <a:t>Polizeibehörden</a:t>
            </a:r>
            <a:r>
              <a:rPr lang="en-GB" altLang="de-DE" sz="8000" i="1" dirty="0"/>
              <a:t> </a:t>
            </a:r>
            <a:r>
              <a:rPr lang="en-GB" altLang="de-DE" sz="8000" i="1" dirty="0" err="1"/>
              <a:t>ist</a:t>
            </a:r>
            <a:r>
              <a:rPr lang="en-GB" altLang="de-DE" sz="8000" i="1" dirty="0"/>
              <a:t> </a:t>
            </a:r>
            <a:r>
              <a:rPr lang="en-GB" altLang="de-DE" sz="8000" i="1" dirty="0" err="1"/>
              <a:t>grundsätzlich</a:t>
            </a:r>
            <a:r>
              <a:rPr lang="en-GB" altLang="de-DE" sz="8000" i="1" dirty="0"/>
              <a:t> auf </a:t>
            </a:r>
            <a:r>
              <a:rPr lang="en-GB" altLang="de-DE" sz="8000" i="1" dirty="0" err="1"/>
              <a:t>ihren</a:t>
            </a:r>
            <a:r>
              <a:rPr lang="en-GB" altLang="de-DE" sz="8000" i="1" dirty="0"/>
              <a:t> </a:t>
            </a:r>
            <a:r>
              <a:rPr lang="en-GB" altLang="de-DE" sz="8000" i="1" dirty="0" err="1"/>
              <a:t>Bezirk</a:t>
            </a:r>
            <a:r>
              <a:rPr lang="en-GB" altLang="de-DE" sz="8000" i="1" dirty="0"/>
              <a:t> </a:t>
            </a:r>
            <a:r>
              <a:rPr lang="en-GB" altLang="de-DE" sz="8000" i="1" dirty="0" err="1"/>
              <a:t>beschränkt</a:t>
            </a:r>
            <a:r>
              <a:rPr lang="en-GB" altLang="de-DE" sz="8000" i="1" dirty="0"/>
              <a:t>. </a:t>
            </a:r>
            <a:r>
              <a:rPr lang="en-GB" altLang="de-DE" sz="4800" b="1" i="1" dirty="0"/>
              <a:t>2</a:t>
            </a:r>
            <a:r>
              <a:rPr lang="en-GB" altLang="de-DE" sz="8000" b="1" i="1" dirty="0"/>
              <a:t> </a:t>
            </a:r>
            <a:r>
              <a:rPr lang="en-GB" altLang="de-DE" sz="8000" b="1" i="1" dirty="0" err="1"/>
              <a:t>Örtlich</a:t>
            </a:r>
            <a:r>
              <a:rPr lang="en-GB" altLang="de-DE" sz="8000" b="1" i="1" dirty="0"/>
              <a:t> </a:t>
            </a:r>
            <a:r>
              <a:rPr lang="en-GB" altLang="de-DE" sz="8000" b="1" i="1" dirty="0" err="1"/>
              <a:t>zuständig</a:t>
            </a:r>
            <a:r>
              <a:rPr lang="en-GB" altLang="de-DE" sz="8000" b="1" i="1" dirty="0"/>
              <a:t> </a:t>
            </a:r>
            <a:r>
              <a:rPr lang="en-GB" altLang="de-DE" sz="8000" b="1" i="1" dirty="0" err="1"/>
              <a:t>ist</a:t>
            </a:r>
            <a:r>
              <a:rPr lang="en-GB" altLang="de-DE" sz="8000" b="1" i="1" dirty="0"/>
              <a:t> die </a:t>
            </a:r>
            <a:r>
              <a:rPr lang="en-GB" altLang="de-DE" sz="8000" b="1" i="1" dirty="0" err="1"/>
              <a:t>Behörde</a:t>
            </a:r>
            <a:r>
              <a:rPr lang="en-GB" altLang="de-DE" sz="8000" b="1" i="1" dirty="0"/>
              <a:t>, in </a:t>
            </a:r>
            <a:r>
              <a:rPr lang="en-GB" altLang="de-DE" sz="8000" b="1" i="1" dirty="0" err="1"/>
              <a:t>deren</a:t>
            </a:r>
            <a:r>
              <a:rPr lang="en-GB" altLang="de-DE" sz="8000" b="1" i="1" dirty="0"/>
              <a:t> </a:t>
            </a:r>
            <a:r>
              <a:rPr lang="en-GB" altLang="de-DE" sz="8000" b="1" i="1" dirty="0" err="1"/>
              <a:t>Bezirk</a:t>
            </a:r>
            <a:r>
              <a:rPr lang="en-GB" altLang="de-DE" sz="8000" b="1" i="1" dirty="0"/>
              <a:t> die </a:t>
            </a:r>
            <a:r>
              <a:rPr lang="en-GB" altLang="de-DE" sz="8000" b="1" i="1" dirty="0" err="1"/>
              <a:t>schützenden</a:t>
            </a:r>
            <a:r>
              <a:rPr lang="en-GB" altLang="de-DE" sz="8000" b="1" i="1" dirty="0"/>
              <a:t> </a:t>
            </a:r>
            <a:r>
              <a:rPr lang="en-GB" altLang="de-DE" sz="8000" b="1" i="1" dirty="0" err="1"/>
              <a:t>Interessen</a:t>
            </a:r>
            <a:r>
              <a:rPr lang="en-GB" altLang="de-DE" sz="8000" b="1" i="1" dirty="0"/>
              <a:t> </a:t>
            </a:r>
            <a:r>
              <a:rPr lang="en-GB" altLang="de-DE" sz="8000" b="1" i="1" dirty="0" err="1"/>
              <a:t>verletzt</a:t>
            </a:r>
            <a:r>
              <a:rPr lang="en-GB" altLang="de-DE" sz="8000" b="1" i="1" dirty="0"/>
              <a:t> </a:t>
            </a:r>
            <a:r>
              <a:rPr lang="en-GB" altLang="de-DE" sz="8000" b="1" i="1" dirty="0" err="1"/>
              <a:t>oder</a:t>
            </a:r>
            <a:r>
              <a:rPr lang="en-GB" altLang="de-DE" sz="8000" b="1" i="1" dirty="0"/>
              <a:t> </a:t>
            </a:r>
            <a:r>
              <a:rPr lang="en-GB" altLang="de-DE" sz="8000" b="1" i="1" dirty="0" err="1"/>
              <a:t>gefährdet</a:t>
            </a:r>
            <a:r>
              <a:rPr lang="en-GB" altLang="de-DE" sz="8000" b="1" i="1" dirty="0"/>
              <a:t> </a:t>
            </a:r>
            <a:r>
              <a:rPr lang="en-GB" altLang="de-DE" sz="8000" b="1" i="1" dirty="0" err="1"/>
              <a:t>werden</a:t>
            </a:r>
            <a:r>
              <a:rPr lang="en-GB" altLang="de-DE" sz="8000" b="1" i="1" dirty="0"/>
              <a:t>. …….”</a:t>
            </a:r>
          </a:p>
          <a:p>
            <a:pPr>
              <a:lnSpc>
                <a:spcPct val="110000"/>
              </a:lnSpc>
              <a:spcBef>
                <a:spcPts val="500"/>
              </a:spcBef>
              <a:buNone/>
              <a:tabLst>
                <a:tab pos="331788" algn="l"/>
                <a:tab pos="892175" algn="l"/>
                <a:tab pos="1806575" algn="l"/>
                <a:tab pos="2720975" algn="l"/>
                <a:tab pos="3635375" algn="l"/>
                <a:tab pos="4549775" algn="l"/>
                <a:tab pos="5464175" algn="l"/>
                <a:tab pos="6378575" algn="l"/>
                <a:tab pos="7292975" algn="l"/>
                <a:tab pos="8207375" algn="l"/>
                <a:tab pos="9121775" algn="l"/>
                <a:tab pos="10036175" algn="l"/>
                <a:tab pos="10313988" algn="l"/>
                <a:tab pos="10763250" algn="l"/>
                <a:tab pos="10766425" algn="l"/>
                <a:tab pos="10769600" algn="l"/>
                <a:tab pos="10772775" algn="l"/>
                <a:tab pos="10775950" algn="l"/>
                <a:tab pos="10779125" algn="l"/>
              </a:tabLst>
            </a:pPr>
            <a:r>
              <a:rPr lang="en-GB" altLang="de-DE" sz="8000" i="1" dirty="0"/>
              <a:t>  </a:t>
            </a:r>
            <a:r>
              <a:rPr lang="en-GB" altLang="de-DE" sz="8000" dirty="0"/>
              <a:t>  Die </a:t>
            </a:r>
            <a:r>
              <a:rPr lang="en-GB" altLang="de-DE" sz="8000" dirty="0" err="1"/>
              <a:t>Zuständigkeit</a:t>
            </a:r>
            <a:r>
              <a:rPr lang="en-GB" altLang="de-DE" sz="8000" dirty="0"/>
              <a:t> </a:t>
            </a:r>
            <a:r>
              <a:rPr lang="en-GB" altLang="de-DE" sz="8000" dirty="0" err="1"/>
              <a:t>für</a:t>
            </a:r>
            <a:r>
              <a:rPr lang="en-GB" altLang="de-DE" sz="8000" dirty="0"/>
              <a:t> die </a:t>
            </a:r>
            <a:r>
              <a:rPr lang="en-GB" altLang="de-DE" sz="8000" dirty="0" err="1"/>
              <a:t>Behebung</a:t>
            </a:r>
            <a:r>
              <a:rPr lang="en-GB" altLang="de-DE" sz="8000" dirty="0"/>
              <a:t> der </a:t>
            </a:r>
            <a:r>
              <a:rPr lang="en-GB" altLang="de-DE" sz="8000" dirty="0" err="1"/>
              <a:t>mit</a:t>
            </a:r>
            <a:r>
              <a:rPr lang="en-GB" altLang="de-DE" sz="8000" dirty="0"/>
              <a:t> </a:t>
            </a:r>
            <a:r>
              <a:rPr lang="en-GB" altLang="de-DE" sz="8000" dirty="0" err="1"/>
              <a:t>einer</a:t>
            </a:r>
            <a:r>
              <a:rPr lang="en-GB" altLang="de-DE" sz="8000" dirty="0"/>
              <a:t> </a:t>
            </a:r>
            <a:r>
              <a:rPr lang="en-GB" altLang="de-DE" sz="8000" dirty="0" err="1"/>
              <a:t>unfreiwilligen</a:t>
            </a:r>
            <a:r>
              <a:rPr lang="en-GB" altLang="de-DE" sz="8000" dirty="0"/>
              <a:t> </a:t>
            </a:r>
            <a:r>
              <a:rPr lang="en-GB" altLang="de-DE" sz="8000" dirty="0" err="1"/>
              <a:t>Obdachlosigkeit</a:t>
            </a:r>
            <a:r>
              <a:rPr lang="en-GB" altLang="de-DE" sz="8000" dirty="0"/>
              <a:t> </a:t>
            </a:r>
            <a:r>
              <a:rPr lang="en-GB" altLang="de-DE" sz="8000" dirty="0" err="1"/>
              <a:t>einhergehenden</a:t>
            </a:r>
            <a:r>
              <a:rPr lang="en-GB" altLang="de-DE" sz="8000" dirty="0"/>
              <a:t> </a:t>
            </a:r>
            <a:r>
              <a:rPr lang="en-GB" altLang="de-DE" sz="8000" dirty="0" err="1"/>
              <a:t>Gefahr</a:t>
            </a:r>
            <a:r>
              <a:rPr lang="en-GB" altLang="de-DE" sz="8000" dirty="0"/>
              <a:t> </a:t>
            </a:r>
            <a:r>
              <a:rPr lang="en-GB" altLang="de-DE" sz="8000" dirty="0" err="1"/>
              <a:t>liegt</a:t>
            </a:r>
            <a:r>
              <a:rPr lang="en-GB" altLang="de-DE" sz="8000" dirty="0"/>
              <a:t> </a:t>
            </a:r>
            <a:r>
              <a:rPr lang="en-GB" altLang="de-DE" sz="8000" dirty="0" err="1"/>
              <a:t>deshalb</a:t>
            </a:r>
            <a:r>
              <a:rPr lang="en-GB" altLang="de-DE" sz="8000" dirty="0"/>
              <a:t> </a:t>
            </a:r>
            <a:r>
              <a:rPr lang="en-GB" altLang="de-DE" sz="8000" dirty="0" err="1"/>
              <a:t>dort</a:t>
            </a:r>
            <a:r>
              <a:rPr lang="en-GB" altLang="de-DE" sz="8000" dirty="0"/>
              <a:t>, </a:t>
            </a:r>
            <a:r>
              <a:rPr lang="en-GB" altLang="de-DE" sz="8000" i="1" dirty="0"/>
              <a:t>wo die </a:t>
            </a:r>
            <a:r>
              <a:rPr lang="en-GB" altLang="de-DE" sz="8000" i="1" dirty="0" err="1"/>
              <a:t>aktuelle</a:t>
            </a:r>
            <a:r>
              <a:rPr lang="en-GB" altLang="de-DE" sz="8000" i="1" dirty="0"/>
              <a:t> </a:t>
            </a:r>
            <a:r>
              <a:rPr lang="en-GB" altLang="de-DE" sz="8000" i="1" dirty="0" err="1"/>
              <a:t>Gefahr</a:t>
            </a:r>
            <a:r>
              <a:rPr lang="en-GB" altLang="de-DE" sz="8000" i="1" dirty="0"/>
              <a:t> </a:t>
            </a:r>
            <a:r>
              <a:rPr lang="en-GB" altLang="de-DE" sz="8000" i="1" dirty="0" err="1"/>
              <a:t>für</a:t>
            </a:r>
            <a:r>
              <a:rPr lang="en-GB" altLang="de-DE" sz="8000" i="1" dirty="0"/>
              <a:t> die </a:t>
            </a:r>
            <a:r>
              <a:rPr lang="en-GB" altLang="de-DE" sz="8000" i="1" dirty="0" err="1"/>
              <a:t>öffentliche</a:t>
            </a:r>
            <a:r>
              <a:rPr lang="en-GB" altLang="de-DE" sz="8000" i="1" dirty="0"/>
              <a:t> </a:t>
            </a:r>
            <a:r>
              <a:rPr lang="en-GB" altLang="de-DE" sz="8000" i="1" dirty="0" err="1"/>
              <a:t>Sicherheit</a:t>
            </a:r>
            <a:r>
              <a:rPr lang="en-GB" altLang="de-DE" sz="8000" i="1" dirty="0"/>
              <a:t> </a:t>
            </a:r>
            <a:r>
              <a:rPr lang="en-GB" altLang="de-DE" sz="8000" i="1" dirty="0" err="1"/>
              <a:t>droht</a:t>
            </a:r>
            <a:r>
              <a:rPr lang="en-GB" altLang="de-DE" sz="8000" i="1" dirty="0"/>
              <a:t>. Das </a:t>
            </a:r>
            <a:r>
              <a:rPr lang="en-GB" altLang="de-DE" sz="8000" i="1" dirty="0" err="1"/>
              <a:t>ist</a:t>
            </a:r>
            <a:r>
              <a:rPr lang="en-GB" altLang="de-DE" sz="8000" i="1" dirty="0"/>
              <a:t> der Ort, an </a:t>
            </a:r>
            <a:r>
              <a:rPr lang="en-GB" altLang="de-DE" sz="8000" i="1" dirty="0" err="1"/>
              <a:t>dem</a:t>
            </a:r>
            <a:r>
              <a:rPr lang="en-GB" altLang="de-DE" sz="8000" i="1" dirty="0"/>
              <a:t> </a:t>
            </a:r>
            <a:r>
              <a:rPr lang="en-GB" altLang="de-DE" sz="8000" i="1" dirty="0" err="1"/>
              <a:t>sich</a:t>
            </a:r>
            <a:r>
              <a:rPr lang="en-GB" altLang="de-DE" sz="8000" i="1" dirty="0"/>
              <a:t> </a:t>
            </a:r>
            <a:r>
              <a:rPr lang="en-GB" altLang="de-DE" sz="8000" i="1" dirty="0" err="1"/>
              <a:t>ein</a:t>
            </a:r>
            <a:r>
              <a:rPr lang="en-GB" altLang="de-DE" sz="8000" i="1" dirty="0"/>
              <a:t> </a:t>
            </a:r>
            <a:r>
              <a:rPr lang="en-GB" altLang="de-DE" sz="8000" i="1" dirty="0" err="1"/>
              <a:t>Betroffener</a:t>
            </a:r>
            <a:r>
              <a:rPr lang="en-GB" altLang="de-DE" sz="8000" i="1" dirty="0"/>
              <a:t> / </a:t>
            </a:r>
            <a:r>
              <a:rPr lang="en-GB" altLang="de-DE" sz="8000" i="1" dirty="0" err="1"/>
              <a:t>Antragsteller</a:t>
            </a:r>
            <a:r>
              <a:rPr lang="en-GB" altLang="de-DE" sz="8000" i="1" dirty="0"/>
              <a:t> </a:t>
            </a:r>
            <a:r>
              <a:rPr lang="en-GB" altLang="de-DE" sz="8000" i="1" dirty="0" err="1"/>
              <a:t>gerade</a:t>
            </a:r>
            <a:r>
              <a:rPr lang="en-GB" altLang="de-DE" sz="8000" i="1" dirty="0"/>
              <a:t> </a:t>
            </a:r>
            <a:r>
              <a:rPr lang="en-GB" altLang="de-DE" sz="8000" i="1" dirty="0" err="1"/>
              <a:t>aufhält</a:t>
            </a:r>
            <a:r>
              <a:rPr lang="en-GB" altLang="de-DE" sz="8000" i="1" dirty="0"/>
              <a:t> und an </a:t>
            </a:r>
            <a:r>
              <a:rPr lang="en-GB" altLang="de-DE" sz="8000" i="1" dirty="0" err="1"/>
              <a:t>dem</a:t>
            </a:r>
            <a:r>
              <a:rPr lang="en-GB" altLang="de-DE" sz="8000" i="1" dirty="0"/>
              <a:t> die </a:t>
            </a:r>
            <a:r>
              <a:rPr lang="en-GB" altLang="de-DE" sz="8000" i="1" dirty="0" err="1"/>
              <a:t>mit</a:t>
            </a:r>
            <a:r>
              <a:rPr lang="en-GB" altLang="de-DE" sz="8000" i="1" dirty="0"/>
              <a:t> der </a:t>
            </a:r>
            <a:r>
              <a:rPr lang="en-GB" altLang="de-DE" sz="8000" i="1" dirty="0" err="1"/>
              <a:t>Obdachlosigkeit</a:t>
            </a:r>
            <a:r>
              <a:rPr lang="en-GB" altLang="de-DE" sz="8000" i="1" dirty="0"/>
              <a:t> </a:t>
            </a:r>
            <a:r>
              <a:rPr lang="en-GB" altLang="de-DE" sz="8000" i="1" dirty="0" err="1"/>
              <a:t>verbundene</a:t>
            </a:r>
            <a:r>
              <a:rPr lang="en-GB" altLang="de-DE" sz="8000" i="1" dirty="0"/>
              <a:t> </a:t>
            </a:r>
            <a:r>
              <a:rPr lang="en-GB" altLang="de-DE" sz="8000" i="1" dirty="0" err="1"/>
              <a:t>Gefahr</a:t>
            </a:r>
            <a:r>
              <a:rPr lang="en-GB" altLang="de-DE" sz="8000" i="1" dirty="0"/>
              <a:t> </a:t>
            </a:r>
            <a:r>
              <a:rPr lang="en-GB" altLang="de-DE" sz="8000" i="1" dirty="0" err="1"/>
              <a:t>für</a:t>
            </a:r>
            <a:r>
              <a:rPr lang="en-GB" altLang="de-DE" sz="8000" i="1" dirty="0"/>
              <a:t> Leben und Gesundheit </a:t>
            </a:r>
            <a:r>
              <a:rPr lang="en-GB" altLang="de-DE" sz="8000" i="1" dirty="0" err="1"/>
              <a:t>aktuell</a:t>
            </a:r>
            <a:r>
              <a:rPr lang="en-GB" altLang="de-DE" sz="8000" i="1" dirty="0"/>
              <a:t> </a:t>
            </a:r>
            <a:r>
              <a:rPr lang="en-GB" altLang="de-DE" sz="8000" i="1" dirty="0" err="1"/>
              <a:t>auftritt</a:t>
            </a:r>
            <a:r>
              <a:rPr lang="en-GB" altLang="de-DE" sz="8000" i="1" dirty="0"/>
              <a:t> (</a:t>
            </a:r>
            <a:r>
              <a:rPr lang="en-GB" altLang="de-DE" sz="8000" i="1" dirty="0" err="1"/>
              <a:t>BayVGH</a:t>
            </a:r>
            <a:r>
              <a:rPr lang="en-GB" altLang="de-DE" sz="8000" i="1" dirty="0"/>
              <a:t>, </a:t>
            </a:r>
            <a:r>
              <a:rPr lang="en-GB" altLang="de-DE" sz="8000" i="1" dirty="0" err="1"/>
              <a:t>Beschluss</a:t>
            </a:r>
            <a:r>
              <a:rPr lang="en-GB" altLang="de-DE" sz="8000" i="1" dirty="0"/>
              <a:t> </a:t>
            </a:r>
            <a:r>
              <a:rPr lang="en-GB" altLang="de-DE" sz="8000" i="1" dirty="0" err="1"/>
              <a:t>vom</a:t>
            </a:r>
            <a:r>
              <a:rPr lang="en-GB" altLang="de-DE" sz="8000" i="1" dirty="0"/>
              <a:t> 14.08.2019 – 4 CE 19.1546, juris, Rn 11). </a:t>
            </a:r>
          </a:p>
          <a:p>
            <a:pPr>
              <a:lnSpc>
                <a:spcPct val="110000"/>
              </a:lnSpc>
              <a:spcBef>
                <a:spcPts val="500"/>
              </a:spcBef>
              <a:buNone/>
              <a:tabLst>
                <a:tab pos="331788" algn="l"/>
                <a:tab pos="892175" algn="l"/>
                <a:tab pos="1806575" algn="l"/>
                <a:tab pos="2720975" algn="l"/>
                <a:tab pos="3635375" algn="l"/>
                <a:tab pos="4549775" algn="l"/>
                <a:tab pos="5464175" algn="l"/>
                <a:tab pos="6378575" algn="l"/>
                <a:tab pos="7292975" algn="l"/>
                <a:tab pos="8207375" algn="l"/>
                <a:tab pos="9121775" algn="l"/>
                <a:tab pos="10036175" algn="l"/>
                <a:tab pos="10313988" algn="l"/>
                <a:tab pos="10763250" algn="l"/>
                <a:tab pos="10766425" algn="l"/>
                <a:tab pos="10769600" algn="l"/>
                <a:tab pos="10772775" algn="l"/>
                <a:tab pos="10775950" algn="l"/>
                <a:tab pos="10779125" algn="l"/>
              </a:tabLst>
            </a:pPr>
            <a:r>
              <a:rPr lang="en-GB" altLang="de-DE" sz="8000" i="1" dirty="0"/>
              <a:t>     </a:t>
            </a:r>
            <a:r>
              <a:rPr lang="en-GB" altLang="de-DE" sz="8000" i="1" dirty="0" err="1"/>
              <a:t>Maßgeblich</a:t>
            </a:r>
            <a:r>
              <a:rPr lang="en-GB" altLang="de-DE" sz="8000" i="1" dirty="0"/>
              <a:t> </a:t>
            </a:r>
            <a:r>
              <a:rPr lang="en-GB" altLang="de-DE" sz="8000" i="1" dirty="0" err="1"/>
              <a:t>ist</a:t>
            </a:r>
            <a:r>
              <a:rPr lang="en-GB" altLang="de-DE" sz="8000" i="1" dirty="0"/>
              <a:t> also </a:t>
            </a:r>
            <a:r>
              <a:rPr lang="en-GB" altLang="de-DE" sz="8000" i="1" dirty="0" err="1"/>
              <a:t>nicht</a:t>
            </a:r>
            <a:r>
              <a:rPr lang="en-GB" altLang="de-DE" sz="8000" i="1" dirty="0"/>
              <a:t>, wo der </a:t>
            </a:r>
            <a:r>
              <a:rPr lang="en-GB" altLang="de-DE" sz="8000" i="1" dirty="0" err="1"/>
              <a:t>Antragsteller</a:t>
            </a:r>
            <a:r>
              <a:rPr lang="en-GB" altLang="de-DE" sz="8000" i="1" dirty="0"/>
              <a:t> </a:t>
            </a:r>
            <a:r>
              <a:rPr lang="en-GB" altLang="de-DE" sz="8000" i="1" dirty="0" err="1"/>
              <a:t>gemeldet</a:t>
            </a:r>
            <a:r>
              <a:rPr lang="en-GB" altLang="de-DE" sz="8000" i="1" dirty="0"/>
              <a:t> </a:t>
            </a:r>
            <a:r>
              <a:rPr lang="en-GB" altLang="de-DE" sz="8000" i="1" dirty="0" err="1"/>
              <a:t>ist</a:t>
            </a:r>
            <a:r>
              <a:rPr lang="en-GB" altLang="de-DE" sz="8000" i="1" dirty="0"/>
              <a:t> </a:t>
            </a:r>
            <a:r>
              <a:rPr lang="en-GB" altLang="de-DE" sz="8000" i="1" dirty="0" err="1"/>
              <a:t>oder</a:t>
            </a:r>
            <a:r>
              <a:rPr lang="en-GB" altLang="de-DE" sz="8000" i="1" dirty="0"/>
              <a:t> war, wo </a:t>
            </a:r>
            <a:r>
              <a:rPr lang="en-GB" altLang="de-DE" sz="8000" i="1" dirty="0" err="1"/>
              <a:t>er</a:t>
            </a:r>
            <a:r>
              <a:rPr lang="en-GB" altLang="de-DE" sz="8000" i="1" dirty="0"/>
              <a:t> </a:t>
            </a:r>
            <a:r>
              <a:rPr lang="en-GB" altLang="de-DE" sz="8000" i="1" dirty="0" err="1"/>
              <a:t>seinen</a:t>
            </a:r>
            <a:r>
              <a:rPr lang="en-GB" altLang="de-DE" sz="8000" i="1" dirty="0"/>
              <a:t> </a:t>
            </a:r>
            <a:r>
              <a:rPr lang="en-GB" altLang="de-DE" sz="8000" i="1" dirty="0" err="1"/>
              <a:t>gewöhnlichen</a:t>
            </a:r>
            <a:r>
              <a:rPr lang="en-GB" altLang="de-DE" sz="8000" i="1" dirty="0"/>
              <a:t> </a:t>
            </a:r>
            <a:r>
              <a:rPr lang="en-GB" altLang="de-DE" sz="8000" i="1" dirty="0" err="1"/>
              <a:t>Aufenthalt</a:t>
            </a:r>
            <a:r>
              <a:rPr lang="en-GB" altLang="de-DE" sz="8000" i="1" dirty="0"/>
              <a:t> hat </a:t>
            </a:r>
            <a:r>
              <a:rPr lang="en-GB" altLang="de-DE" sz="8000" i="1" dirty="0" err="1"/>
              <a:t>oder</a:t>
            </a:r>
            <a:r>
              <a:rPr lang="en-GB" altLang="de-DE" sz="8000" i="1" dirty="0"/>
              <a:t> </a:t>
            </a:r>
            <a:r>
              <a:rPr lang="en-GB" altLang="de-DE" sz="8000" i="1" dirty="0" err="1"/>
              <a:t>zuletzt</a:t>
            </a:r>
            <a:r>
              <a:rPr lang="en-GB" altLang="de-DE" sz="8000" i="1" dirty="0"/>
              <a:t> </a:t>
            </a:r>
            <a:r>
              <a:rPr lang="en-GB" altLang="de-DE" sz="8000" i="1" dirty="0" err="1"/>
              <a:t>hatte</a:t>
            </a:r>
            <a:r>
              <a:rPr lang="en-GB" altLang="de-DE" sz="8000" i="1" dirty="0"/>
              <a:t>, </a:t>
            </a:r>
            <a:r>
              <a:rPr lang="en-GB" altLang="de-DE" sz="8000" i="1" dirty="0" err="1"/>
              <a:t>sondern</a:t>
            </a:r>
            <a:r>
              <a:rPr lang="en-GB" altLang="de-DE" sz="8000" i="1" dirty="0"/>
              <a:t> wo </a:t>
            </a:r>
            <a:r>
              <a:rPr lang="en-GB" altLang="de-DE" sz="8000" i="1" dirty="0" err="1"/>
              <a:t>er</a:t>
            </a:r>
            <a:r>
              <a:rPr lang="en-GB" altLang="de-DE" sz="8000" i="1" dirty="0"/>
              <a:t> </a:t>
            </a:r>
            <a:r>
              <a:rPr lang="en-GB" altLang="de-DE" sz="8000" i="1" dirty="0" err="1"/>
              <a:t>aktuell</a:t>
            </a:r>
            <a:r>
              <a:rPr lang="en-GB" altLang="de-DE" sz="8000" i="1" dirty="0"/>
              <a:t> </a:t>
            </a:r>
            <a:r>
              <a:rPr lang="en-GB" altLang="de-DE" sz="8000" i="1" dirty="0" err="1"/>
              <a:t>obdachlos</a:t>
            </a:r>
            <a:r>
              <a:rPr lang="en-GB" altLang="de-DE" sz="8000" i="1" dirty="0"/>
              <a:t> </a:t>
            </a:r>
            <a:r>
              <a:rPr lang="en-GB" altLang="de-DE" sz="8000" i="1" dirty="0" err="1"/>
              <a:t>ist</a:t>
            </a:r>
            <a:r>
              <a:rPr lang="en-GB" altLang="de-DE" sz="8000" i="1" dirty="0"/>
              <a:t> und wo </a:t>
            </a:r>
            <a:r>
              <a:rPr lang="en-GB" altLang="de-DE" sz="8000" i="1" dirty="0" err="1"/>
              <a:t>er</a:t>
            </a:r>
            <a:r>
              <a:rPr lang="en-GB" altLang="de-DE" sz="8000" i="1" dirty="0"/>
              <a:t> seine </a:t>
            </a:r>
            <a:r>
              <a:rPr lang="en-GB" altLang="de-DE" sz="8000" i="1" dirty="0" err="1"/>
              <a:t>Unterbringung</a:t>
            </a:r>
            <a:r>
              <a:rPr lang="en-GB" altLang="de-DE" sz="8000" i="1" dirty="0"/>
              <a:t> </a:t>
            </a:r>
            <a:r>
              <a:rPr lang="en-GB" altLang="de-DE" sz="8000" i="1" dirty="0" err="1"/>
              <a:t>beantragt</a:t>
            </a:r>
            <a:r>
              <a:rPr lang="en-GB" altLang="de-DE" sz="8000" i="1" dirty="0"/>
              <a:t>.</a:t>
            </a:r>
            <a:endParaRPr lang="de-DE" sz="8000"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24</a:t>
            </a:fld>
            <a:endParaRPr lang="en-GB" altLang="de-DE" dirty="0">
              <a:solidFill>
                <a:srgbClr val="000000"/>
              </a:solidFill>
            </a:endParaRPr>
          </a:p>
        </p:txBody>
      </p:sp>
    </p:spTree>
    <p:extLst>
      <p:ext uri="{BB962C8B-B14F-4D97-AF65-F5344CB8AC3E}">
        <p14:creationId xmlns:p14="http://schemas.microsoft.com/office/powerpoint/2010/main" val="9233618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548C745-C0AB-41EE-8634-2FE064169002}"/>
              </a:ext>
            </a:extLst>
          </p:cNvPr>
          <p:cNvSpPr>
            <a:spLocks noGrp="1"/>
          </p:cNvSpPr>
          <p:nvPr>
            <p:ph type="title"/>
          </p:nvPr>
        </p:nvSpPr>
        <p:spPr/>
        <p:txBody>
          <a:bodyPr>
            <a:normAutofit fontScale="90000"/>
          </a:bodyPr>
          <a:lstStyle/>
          <a:p>
            <a:r>
              <a:rPr lang="de-DE" dirty="0"/>
              <a:t/>
            </a:r>
            <a:br>
              <a:rPr lang="de-DE" dirty="0"/>
            </a:br>
            <a:r>
              <a:rPr lang="de-DE" b="1" dirty="0"/>
              <a:t>V. Örtliche Zuständigkeit</a:t>
            </a:r>
            <a:r>
              <a:rPr lang="de-DE" dirty="0"/>
              <a:t/>
            </a:r>
            <a:br>
              <a:rPr lang="de-DE" dirty="0"/>
            </a:br>
            <a:endParaRPr lang="de-DE" dirty="0"/>
          </a:p>
        </p:txBody>
      </p:sp>
      <p:sp>
        <p:nvSpPr>
          <p:cNvPr id="3" name="Inhaltsplatzhalter 2">
            <a:extLst>
              <a:ext uri="{FF2B5EF4-FFF2-40B4-BE49-F238E27FC236}">
                <a16:creationId xmlns="" xmlns:a16="http://schemas.microsoft.com/office/drawing/2014/main" id="{0E4B2794-822E-4C37-9C2E-2B6499F1FBD7}"/>
              </a:ext>
            </a:extLst>
          </p:cNvPr>
          <p:cNvSpPr>
            <a:spLocks noGrp="1"/>
          </p:cNvSpPr>
          <p:nvPr>
            <p:ph idx="1"/>
          </p:nvPr>
        </p:nvSpPr>
        <p:spPr/>
        <p:txBody>
          <a:bodyPr>
            <a:normAutofit fontScale="77500" lnSpcReduction="20000"/>
          </a:bodyPr>
          <a:lstStyle/>
          <a:p>
            <a:pPr>
              <a:spcBef>
                <a:spcPts val="650"/>
              </a:spcBef>
              <a:buNone/>
              <a:tabLst>
                <a:tab pos="331788" algn="l"/>
                <a:tab pos="892175" algn="l"/>
                <a:tab pos="1806575" algn="l"/>
                <a:tab pos="2720975" algn="l"/>
                <a:tab pos="3635375" algn="l"/>
                <a:tab pos="4549775" algn="l"/>
                <a:tab pos="5464175" algn="l"/>
                <a:tab pos="6378575" algn="l"/>
                <a:tab pos="7292975" algn="l"/>
                <a:tab pos="8207375" algn="l"/>
                <a:tab pos="9121775" algn="l"/>
                <a:tab pos="10036175" algn="l"/>
                <a:tab pos="10313988" algn="l"/>
                <a:tab pos="10763250" algn="l"/>
                <a:tab pos="10766425" algn="l"/>
                <a:tab pos="10769600" algn="l"/>
                <a:tab pos="10772775" algn="l"/>
                <a:tab pos="10775950" algn="l"/>
                <a:tab pos="10779125" algn="l"/>
              </a:tabLst>
            </a:pPr>
            <a:r>
              <a:rPr lang="en-GB" altLang="de-DE" b="1" dirty="0"/>
              <a:t>    </a:t>
            </a:r>
            <a:r>
              <a:rPr lang="en-GB" altLang="de-DE" b="1" dirty="0" err="1"/>
              <a:t>Beispiel</a:t>
            </a:r>
            <a:r>
              <a:rPr lang="en-GB" altLang="de-DE" b="1" dirty="0"/>
              <a:t>:</a:t>
            </a:r>
          </a:p>
          <a:p>
            <a:pPr>
              <a:lnSpc>
                <a:spcPct val="100000"/>
              </a:lnSpc>
              <a:spcBef>
                <a:spcPts val="500"/>
              </a:spcBef>
              <a:buNone/>
              <a:tabLst>
                <a:tab pos="331788" algn="l"/>
                <a:tab pos="892175" algn="l"/>
                <a:tab pos="1806575" algn="l"/>
                <a:tab pos="2720975" algn="l"/>
                <a:tab pos="3635375" algn="l"/>
                <a:tab pos="4549775" algn="l"/>
                <a:tab pos="5464175" algn="l"/>
                <a:tab pos="6378575" algn="l"/>
                <a:tab pos="7292975" algn="l"/>
                <a:tab pos="8207375" algn="l"/>
                <a:tab pos="9121775" algn="l"/>
                <a:tab pos="10036175" algn="l"/>
                <a:tab pos="10313988" algn="l"/>
                <a:tab pos="10763250" algn="l"/>
                <a:tab pos="10766425" algn="l"/>
                <a:tab pos="10769600" algn="l"/>
                <a:tab pos="10772775" algn="l"/>
                <a:tab pos="10775950" algn="l"/>
                <a:tab pos="10779125" algn="l"/>
              </a:tabLst>
            </a:pPr>
            <a:r>
              <a:rPr lang="en-GB" altLang="de-DE" dirty="0"/>
              <a:t>	Der </a:t>
            </a:r>
            <a:r>
              <a:rPr lang="en-GB" altLang="de-DE" dirty="0" err="1"/>
              <a:t>Obdachlose</a:t>
            </a:r>
            <a:r>
              <a:rPr lang="en-GB" altLang="de-DE" dirty="0"/>
              <a:t> O </a:t>
            </a:r>
            <a:r>
              <a:rPr lang="en-GB" altLang="de-DE" dirty="0" err="1"/>
              <a:t>beantragt</a:t>
            </a:r>
            <a:r>
              <a:rPr lang="en-GB" altLang="de-DE" dirty="0"/>
              <a:t> </a:t>
            </a:r>
            <a:r>
              <a:rPr lang="en-GB" altLang="de-DE" dirty="0" err="1"/>
              <a:t>bei</a:t>
            </a:r>
            <a:r>
              <a:rPr lang="en-GB" altLang="de-DE" dirty="0"/>
              <a:t> der </a:t>
            </a:r>
            <a:r>
              <a:rPr lang="en-GB" altLang="de-DE" dirty="0" err="1"/>
              <a:t>Gemeinde</a:t>
            </a:r>
            <a:r>
              <a:rPr lang="en-GB" altLang="de-DE" dirty="0"/>
              <a:t> G die </a:t>
            </a:r>
            <a:r>
              <a:rPr lang="en-GB" altLang="de-DE" dirty="0" err="1"/>
              <a:t>Einweisung</a:t>
            </a:r>
            <a:r>
              <a:rPr lang="en-GB" altLang="de-DE" dirty="0"/>
              <a:t> in </a:t>
            </a:r>
            <a:r>
              <a:rPr lang="en-GB" altLang="de-DE" dirty="0" err="1"/>
              <a:t>eine</a:t>
            </a:r>
            <a:r>
              <a:rPr lang="en-GB" altLang="de-DE" dirty="0"/>
              <a:t> </a:t>
            </a:r>
            <a:r>
              <a:rPr lang="en-GB" altLang="de-DE" dirty="0" err="1"/>
              <a:t>Notunterkunft</a:t>
            </a:r>
            <a:r>
              <a:rPr lang="en-GB" altLang="de-DE" dirty="0"/>
              <a:t>. G </a:t>
            </a:r>
            <a:r>
              <a:rPr lang="en-GB" altLang="de-DE" dirty="0" err="1"/>
              <a:t>weist</a:t>
            </a:r>
            <a:r>
              <a:rPr lang="en-GB" altLang="de-DE" dirty="0"/>
              <a:t> den O ab und </a:t>
            </a:r>
            <a:r>
              <a:rPr lang="en-GB" altLang="de-DE" dirty="0" err="1"/>
              <a:t>fordert</a:t>
            </a:r>
            <a:r>
              <a:rPr lang="en-GB" altLang="de-DE" dirty="0"/>
              <a:t> </a:t>
            </a:r>
            <a:r>
              <a:rPr lang="en-GB" altLang="de-DE" dirty="0" err="1"/>
              <a:t>ihn</a:t>
            </a:r>
            <a:r>
              <a:rPr lang="en-GB" altLang="de-DE" dirty="0"/>
              <a:t> auf, seine </a:t>
            </a:r>
            <a:r>
              <a:rPr lang="en-GB" altLang="de-DE" dirty="0" err="1"/>
              <a:t>Einweisung</a:t>
            </a:r>
            <a:r>
              <a:rPr lang="en-GB" altLang="de-DE" dirty="0"/>
              <a:t> in der </a:t>
            </a:r>
            <a:r>
              <a:rPr lang="en-GB" altLang="de-DE" dirty="0" err="1"/>
              <a:t>Nachbargemeinde</a:t>
            </a:r>
            <a:r>
              <a:rPr lang="en-GB" altLang="de-DE" dirty="0"/>
              <a:t> N </a:t>
            </a:r>
            <a:r>
              <a:rPr lang="en-GB" altLang="de-DE" dirty="0" err="1"/>
              <a:t>zu</a:t>
            </a:r>
            <a:r>
              <a:rPr lang="en-GB" altLang="de-DE" dirty="0"/>
              <a:t> </a:t>
            </a:r>
            <a:r>
              <a:rPr lang="en-GB" altLang="de-DE" dirty="0" err="1"/>
              <a:t>beantragen</a:t>
            </a:r>
            <a:r>
              <a:rPr lang="en-GB" altLang="de-DE" dirty="0"/>
              <a:t>, wo </a:t>
            </a:r>
            <a:r>
              <a:rPr lang="en-GB" altLang="de-DE" dirty="0" err="1"/>
              <a:t>er</a:t>
            </a:r>
            <a:r>
              <a:rPr lang="en-GB" altLang="de-DE" dirty="0"/>
              <a:t> </a:t>
            </a:r>
            <a:r>
              <a:rPr lang="en-GB" altLang="de-DE" dirty="0" err="1"/>
              <a:t>sich</a:t>
            </a:r>
            <a:r>
              <a:rPr lang="en-GB" altLang="de-DE" dirty="0"/>
              <a:t> </a:t>
            </a:r>
            <a:r>
              <a:rPr lang="en-GB" altLang="de-DE" dirty="0" err="1"/>
              <a:t>bisher</a:t>
            </a:r>
            <a:r>
              <a:rPr lang="en-GB" altLang="de-DE" dirty="0"/>
              <a:t> </a:t>
            </a:r>
            <a:r>
              <a:rPr lang="en-GB" altLang="de-DE" dirty="0" err="1"/>
              <a:t>aufgehalten</a:t>
            </a:r>
            <a:r>
              <a:rPr lang="en-GB" altLang="de-DE" dirty="0"/>
              <a:t> hat und wo seine </a:t>
            </a:r>
            <a:r>
              <a:rPr lang="en-GB" altLang="de-DE" dirty="0" err="1"/>
              <a:t>Obdachlosigkeit</a:t>
            </a:r>
            <a:r>
              <a:rPr lang="en-GB" altLang="de-DE" dirty="0"/>
              <a:t> </a:t>
            </a:r>
            <a:r>
              <a:rPr lang="en-GB" altLang="de-DE" dirty="0" err="1"/>
              <a:t>auch</a:t>
            </a:r>
            <a:r>
              <a:rPr lang="en-GB" altLang="de-DE" dirty="0"/>
              <a:t> </a:t>
            </a:r>
            <a:r>
              <a:rPr lang="en-GB" altLang="de-DE" dirty="0" err="1"/>
              <a:t>eingetreten</a:t>
            </a:r>
            <a:r>
              <a:rPr lang="en-GB" altLang="de-DE" dirty="0"/>
              <a:t> </a:t>
            </a:r>
            <a:r>
              <a:rPr lang="en-GB" altLang="de-DE" dirty="0" err="1"/>
              <a:t>ist</a:t>
            </a:r>
            <a:r>
              <a:rPr lang="en-GB" altLang="de-DE" dirty="0"/>
              <a:t>.</a:t>
            </a:r>
          </a:p>
          <a:p>
            <a:pPr>
              <a:lnSpc>
                <a:spcPct val="100000"/>
              </a:lnSpc>
              <a:buNone/>
            </a:pPr>
            <a:r>
              <a:rPr lang="de-DE" altLang="de-DE" b="1" dirty="0"/>
              <a:t>    Lösung: </a:t>
            </a:r>
            <a:r>
              <a:rPr lang="de-DE" altLang="de-DE" dirty="0"/>
              <a:t>Da die Gefahr für die öffentliche Sicherheit durch die unfreiwillige Obdachlosigkeit des O aktuell bzw. konkret in der </a:t>
            </a:r>
            <a:r>
              <a:rPr lang="de-DE" altLang="de-DE" b="1" dirty="0"/>
              <a:t>Gemeinde G </a:t>
            </a:r>
            <a:r>
              <a:rPr lang="de-DE" altLang="de-DE" dirty="0"/>
              <a:t>besteht, ist G – und nicht N – für seine Unterbringung örtlich und sachlich </a:t>
            </a:r>
            <a:r>
              <a:rPr lang="de-DE" altLang="de-DE" dirty="0" smtClean="0"/>
              <a:t>zuständig. </a:t>
            </a:r>
            <a:r>
              <a:rPr lang="de-DE" altLang="de-DE" b="1" dirty="0" smtClean="0"/>
              <a:t> </a:t>
            </a:r>
            <a:endParaRPr lang="de-DE" altLang="de-DE" b="1" dirty="0"/>
          </a:p>
          <a:p>
            <a:pPr>
              <a:lnSpc>
                <a:spcPct val="100000"/>
              </a:lnSpc>
              <a:buNone/>
            </a:pPr>
            <a:r>
              <a:rPr lang="de-DE" altLang="de-DE" b="1" dirty="0"/>
              <a:t>    Die örtliche Zuständigkeit ist grundsätzlich immer dann gegeben, wenn sich eine unfreiwillig obdachlose Person in einem bestimmten  Gemeindegebiet aufhält und hier ihre Einweisung beantragt. </a:t>
            </a:r>
            <a:r>
              <a:rPr lang="de-DE" altLang="de-DE" dirty="0"/>
              <a:t>Denn die hochrangigen Rechtsgüter wie die Gesundheit und das Leben werden in der Gemeinde G – also dort, wo er sich tatsächlich aufhält – gefährdet und nicht in dem Ort, wo er sich bisher aufgehalten hat. Durch den Wegzug des O aus N liegt in diesem Ort keine Gefahr für die öffentliche Sicherheit (mehr) vor.</a:t>
            </a:r>
          </a:p>
          <a:p>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25</a:t>
            </a:fld>
            <a:endParaRPr lang="en-GB" altLang="de-DE" dirty="0">
              <a:solidFill>
                <a:srgbClr val="000000"/>
              </a:solidFill>
            </a:endParaRPr>
          </a:p>
        </p:txBody>
      </p:sp>
    </p:spTree>
    <p:extLst>
      <p:ext uri="{BB962C8B-B14F-4D97-AF65-F5344CB8AC3E}">
        <p14:creationId xmlns:p14="http://schemas.microsoft.com/office/powerpoint/2010/main" val="42502714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99624F20-7192-4131-B4C1-9D3B50913BCC}"/>
              </a:ext>
            </a:extLst>
          </p:cNvPr>
          <p:cNvSpPr>
            <a:spLocks noGrp="1"/>
          </p:cNvSpPr>
          <p:nvPr>
            <p:ph type="title"/>
          </p:nvPr>
        </p:nvSpPr>
        <p:spPr/>
        <p:txBody>
          <a:bodyPr/>
          <a:lstStyle/>
          <a:p>
            <a:r>
              <a:rPr lang="de-DE" b="1" dirty="0"/>
              <a:t>V. Örtliche Zuständigkeit</a:t>
            </a:r>
          </a:p>
        </p:txBody>
      </p:sp>
      <p:sp>
        <p:nvSpPr>
          <p:cNvPr id="3" name="Inhaltsplatzhalter 2">
            <a:extLst>
              <a:ext uri="{FF2B5EF4-FFF2-40B4-BE49-F238E27FC236}">
                <a16:creationId xmlns="" xmlns:a16="http://schemas.microsoft.com/office/drawing/2014/main" id="{93C8EB40-E506-4DA2-A19C-92593CDDCDE1}"/>
              </a:ext>
            </a:extLst>
          </p:cNvPr>
          <p:cNvSpPr>
            <a:spLocks noGrp="1"/>
          </p:cNvSpPr>
          <p:nvPr>
            <p:ph idx="1"/>
          </p:nvPr>
        </p:nvSpPr>
        <p:spPr/>
        <p:txBody>
          <a:bodyPr>
            <a:normAutofit fontScale="85000" lnSpcReduction="10000"/>
          </a:bodyPr>
          <a:lstStyle/>
          <a:p>
            <a:pPr marL="0" indent="0">
              <a:buNone/>
            </a:pPr>
            <a:r>
              <a:rPr lang="de-DE" dirty="0"/>
              <a:t>Die Praxis mancher Gemeinden, einen Antragsteller nicht aufzunehmen, sondern dorthin zu schicken, wo er bisher gemeldet bzw. gewohnt hat, widerspricht diesen Grundsätzen und ist rechtswidrig. Denn in der Gemeinde, wo bisher der Betroffene gewohnt / gemeldet war, besteht keine Gefahr für die öffentliche Sicherheit und somit kein Handlungsbedarf mehr für die Sicherheitsbehörde.</a:t>
            </a:r>
          </a:p>
          <a:p>
            <a:pPr marL="0" indent="0">
              <a:buNone/>
            </a:pPr>
            <a:r>
              <a:rPr lang="de-DE" dirty="0" smtClean="0"/>
              <a:t>Wird </a:t>
            </a:r>
            <a:r>
              <a:rPr lang="de-DE" dirty="0"/>
              <a:t>z.B. eine Person aus dem Gefängnis / aus der Psychiatrie / Reha entlassen und beantragt diese dann ihre Unterbringung in dieser Gemeinde (=G), besteht hier – also in G – die Gefahr für die öffentliche Sicherheit. </a:t>
            </a:r>
          </a:p>
          <a:p>
            <a:pPr marL="0" indent="0">
              <a:buNone/>
            </a:pPr>
            <a:r>
              <a:rPr lang="de-DE" dirty="0"/>
              <a:t>G muss deshalb diese Personen unterbringen, auch wenn G als Standort einer Klinik / </a:t>
            </a:r>
            <a:r>
              <a:rPr lang="de-DE" dirty="0" err="1"/>
              <a:t>Rehaeinrichtung</a:t>
            </a:r>
            <a:r>
              <a:rPr lang="de-DE" dirty="0"/>
              <a:t> </a:t>
            </a:r>
            <a:r>
              <a:rPr lang="de-DE" dirty="0" smtClean="0"/>
              <a:t>und dergleichen </a:t>
            </a:r>
            <a:r>
              <a:rPr lang="de-DE" dirty="0"/>
              <a:t>gegenüber anderen Gemeinden mit der Unterbringung möglicherweise stärker belastet wird.</a:t>
            </a:r>
          </a:p>
          <a:p>
            <a:pPr marL="0" indent="0">
              <a:buNone/>
            </a:pPr>
            <a:r>
              <a:rPr lang="de-DE" dirty="0"/>
              <a:t>Auch die Meldeadresse in einem Pass ändert an dieser Rechtslage nichts. Sie ist nicht maßgebend für die Beurteilung der örtlichen Zuständigkeit.</a:t>
            </a:r>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26</a:t>
            </a:fld>
            <a:endParaRPr lang="en-GB" altLang="de-DE" dirty="0">
              <a:solidFill>
                <a:srgbClr val="000000"/>
              </a:solidFill>
            </a:endParaRPr>
          </a:p>
        </p:txBody>
      </p:sp>
    </p:spTree>
    <p:extLst>
      <p:ext uri="{BB962C8B-B14F-4D97-AF65-F5344CB8AC3E}">
        <p14:creationId xmlns:p14="http://schemas.microsoft.com/office/powerpoint/2010/main" val="8165450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C56447D7-A0C4-42F2-8AF4-A253D3D4E287}"/>
              </a:ext>
            </a:extLst>
          </p:cNvPr>
          <p:cNvSpPr>
            <a:spLocks noGrp="1"/>
          </p:cNvSpPr>
          <p:nvPr>
            <p:ph type="title"/>
          </p:nvPr>
        </p:nvSpPr>
        <p:spPr/>
        <p:txBody>
          <a:bodyPr/>
          <a:lstStyle/>
          <a:p>
            <a:r>
              <a:rPr lang="de-DE" b="1" dirty="0"/>
              <a:t>V. Örtliche Zuständigkeit</a:t>
            </a:r>
          </a:p>
        </p:txBody>
      </p:sp>
      <p:sp>
        <p:nvSpPr>
          <p:cNvPr id="5" name="Inhaltsplatzhalter 4">
            <a:extLst>
              <a:ext uri="{FF2B5EF4-FFF2-40B4-BE49-F238E27FC236}">
                <a16:creationId xmlns="" xmlns:a16="http://schemas.microsoft.com/office/drawing/2014/main" id="{8E94D53D-C2D7-4919-B758-5C190AC16ABE}"/>
              </a:ext>
            </a:extLst>
          </p:cNvPr>
          <p:cNvSpPr>
            <a:spLocks noGrp="1"/>
          </p:cNvSpPr>
          <p:nvPr>
            <p:ph idx="1"/>
          </p:nvPr>
        </p:nvSpPr>
        <p:spPr/>
        <p:txBody>
          <a:bodyPr>
            <a:normAutofit lnSpcReduction="10000"/>
          </a:bodyPr>
          <a:lstStyle/>
          <a:p>
            <a:pPr marL="0" indent="0">
              <a:buNone/>
            </a:pPr>
            <a:r>
              <a:rPr lang="de-DE" dirty="0"/>
              <a:t>Etliche Behörden / teilweise auch Gerichte vertreten die Auffassung, dass ein Antrag auf Unterbringung „ausnahmsweise“ rechtsmissbräuchlich sei, „</a:t>
            </a:r>
            <a:r>
              <a:rPr lang="de-DE" i="1" dirty="0"/>
              <a:t>wenn sich der Betroffene beispielsweise allein deshalb an einen bestimmten Ort begibt, um dort Obdach zu beantragen“. Sie verlangen von dem Obdachlosen, dass zwischen ihm und der Gemeinde, wo er seine Unterbringung beantragt, „</a:t>
            </a:r>
            <a:r>
              <a:rPr lang="de-DE" b="1" i="1" dirty="0"/>
              <a:t>eine besondere Beziehung besteht“</a:t>
            </a:r>
            <a:r>
              <a:rPr lang="de-DE" i="1" dirty="0"/>
              <a:t>, wie z.B. früherer Wohnort, Arbeitsstelle, Bekannte oder Verwandte,) so VG München, Beschluss vom 26.10.2018 – M 22 E 18.5112, </a:t>
            </a:r>
            <a:r>
              <a:rPr lang="de-DE" i="1" dirty="0" err="1"/>
              <a:t>juris</a:t>
            </a:r>
            <a:r>
              <a:rPr lang="de-DE" i="1" dirty="0"/>
              <a:t>, </a:t>
            </a:r>
            <a:r>
              <a:rPr lang="de-DE" i="1" dirty="0" err="1"/>
              <a:t>Rn</a:t>
            </a:r>
            <a:r>
              <a:rPr lang="de-DE" i="1" dirty="0"/>
              <a:t> 22 unter Berufung auf BayVGH, Beschluss vom 30.7.2012 – 4 CFE 12.1576).</a:t>
            </a:r>
          </a:p>
          <a:p>
            <a:pPr marL="0" indent="0">
              <a:buNone/>
            </a:pPr>
            <a:r>
              <a:rPr lang="de-DE" dirty="0"/>
              <a:t>Diese Rechtsprechung missachtet aber das Recht jedes Obdachlosen auf Freizügigkeit nach Art. 11 GG.</a:t>
            </a:r>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27</a:t>
            </a:fld>
            <a:endParaRPr lang="en-GB" altLang="de-DE" dirty="0">
              <a:solidFill>
                <a:srgbClr val="000000"/>
              </a:solidFill>
            </a:endParaRPr>
          </a:p>
        </p:txBody>
      </p:sp>
    </p:spTree>
    <p:extLst>
      <p:ext uri="{BB962C8B-B14F-4D97-AF65-F5344CB8AC3E}">
        <p14:creationId xmlns:p14="http://schemas.microsoft.com/office/powerpoint/2010/main" val="16283276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D2657529-896C-462F-99A9-418D3C2D2076}"/>
              </a:ext>
            </a:extLst>
          </p:cNvPr>
          <p:cNvSpPr>
            <a:spLocks noGrp="1"/>
          </p:cNvSpPr>
          <p:nvPr>
            <p:ph type="title"/>
          </p:nvPr>
        </p:nvSpPr>
        <p:spPr/>
        <p:txBody>
          <a:bodyPr/>
          <a:lstStyle/>
          <a:p>
            <a:r>
              <a:rPr lang="de-DE" b="1" dirty="0"/>
              <a:t>V. Örtliche Zuständigkeit</a:t>
            </a:r>
          </a:p>
        </p:txBody>
      </p:sp>
      <p:sp>
        <p:nvSpPr>
          <p:cNvPr id="3" name="Inhaltsplatzhalter 2">
            <a:extLst>
              <a:ext uri="{FF2B5EF4-FFF2-40B4-BE49-F238E27FC236}">
                <a16:creationId xmlns="" xmlns:a16="http://schemas.microsoft.com/office/drawing/2014/main" id="{D987CE32-C464-4539-A305-413A919CDB3C}"/>
              </a:ext>
            </a:extLst>
          </p:cNvPr>
          <p:cNvSpPr>
            <a:spLocks noGrp="1"/>
          </p:cNvSpPr>
          <p:nvPr>
            <p:ph idx="1"/>
          </p:nvPr>
        </p:nvSpPr>
        <p:spPr/>
        <p:txBody>
          <a:bodyPr>
            <a:normAutofit fontScale="77500" lnSpcReduction="20000"/>
          </a:bodyPr>
          <a:lstStyle/>
          <a:p>
            <a:pPr marL="0" indent="0">
              <a:buNone/>
            </a:pPr>
            <a:r>
              <a:rPr lang="de-DE" dirty="0"/>
              <a:t>Nach </a:t>
            </a:r>
            <a:r>
              <a:rPr lang="de-DE" b="1" dirty="0"/>
              <a:t>Art. 11 Abs. 1 Grundgesetz </a:t>
            </a:r>
            <a:r>
              <a:rPr lang="de-DE" dirty="0"/>
              <a:t>(GG) genießen alle Deutschen Freizügigkeit im ganzen Bundesgebiet. Der sachliche Schutzbereich dieses Grundrechtes schützt das Recht, ungehindert an jedem Ort innerhalb Deutschlands Wohnung und Aufenthalt zu nehmen. Das Recht auf Freizügigkeit ist ein Freiheitsrecht und schützt den Bürger vor hoheitlichen Eingriffen. Das Recht kann nur unter den Voraussetzungen des Art. 11 Abs. 2 eingeschränkt werden. Die Einschränkungen dieses Grundrechtes sind in Art. 11 Abs. 2 genau angegeben. </a:t>
            </a:r>
          </a:p>
          <a:p>
            <a:pPr marL="0" indent="0">
              <a:buNone/>
            </a:pPr>
            <a:r>
              <a:rPr lang="de-DE" dirty="0"/>
              <a:t>Die Forderung, dass ein Obdachloser zu einer Gemeinde „eine besondere Beziehung“ aufweisen muss, findet weder in Art. 11 GG noch in den Polizei- und Ordnungsgesetzen eine Rechtsgrundlage. </a:t>
            </a:r>
          </a:p>
          <a:p>
            <a:pPr marL="0" indent="0">
              <a:buNone/>
            </a:pPr>
            <a:r>
              <a:rPr lang="de-DE" dirty="0"/>
              <a:t>Indem der Betroffene vom Grundrecht auf Freizügigkeit nach Art. 11 Abs. 1 GG Gebrauch macht, kann er dabei in gewissem Umfang darauf Einfluss nehmen, wo die Obdachlosigkeit eintritt. „Das liegt in der Natur des Sicherheitsrechts begründet, welches darauf gerichtet ist, die Gefahr dort zu bekämpfen, wo sie auftritt“  (VG München, Beschluss vom 26.10.2018 – M 22 E 18.5112, </a:t>
            </a:r>
            <a:r>
              <a:rPr lang="de-DE" dirty="0" err="1"/>
              <a:t>juris</a:t>
            </a:r>
            <a:r>
              <a:rPr lang="de-DE" dirty="0"/>
              <a:t>, </a:t>
            </a:r>
            <a:r>
              <a:rPr lang="de-DE" dirty="0" err="1"/>
              <a:t>Rn</a:t>
            </a:r>
            <a:r>
              <a:rPr lang="de-DE" dirty="0"/>
              <a:t> 22; vgl. auch BayVGH, Beschluss vom 7.5.2018 – 4 CE 18.965, </a:t>
            </a:r>
            <a:r>
              <a:rPr lang="de-DE" dirty="0" err="1"/>
              <a:t>juris</a:t>
            </a:r>
            <a:r>
              <a:rPr lang="de-DE" dirty="0"/>
              <a:t>, </a:t>
            </a:r>
            <a:r>
              <a:rPr lang="de-DE" dirty="0" err="1"/>
              <a:t>Rn</a:t>
            </a:r>
            <a:r>
              <a:rPr lang="de-DE" dirty="0"/>
              <a:t> 9 / 10). </a:t>
            </a:r>
          </a:p>
          <a:p>
            <a:pPr marL="0" indent="0">
              <a:buNone/>
            </a:pPr>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28</a:t>
            </a:fld>
            <a:endParaRPr lang="en-GB" altLang="de-DE" dirty="0">
              <a:solidFill>
                <a:srgbClr val="000000"/>
              </a:solidFill>
            </a:endParaRPr>
          </a:p>
        </p:txBody>
      </p:sp>
    </p:spTree>
    <p:extLst>
      <p:ext uri="{BB962C8B-B14F-4D97-AF65-F5344CB8AC3E}">
        <p14:creationId xmlns:p14="http://schemas.microsoft.com/office/powerpoint/2010/main" val="38117845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0597E80-972A-4ECF-8EBF-442FE745E565}"/>
              </a:ext>
            </a:extLst>
          </p:cNvPr>
          <p:cNvSpPr>
            <a:spLocks noGrp="1"/>
          </p:cNvSpPr>
          <p:nvPr>
            <p:ph type="title"/>
          </p:nvPr>
        </p:nvSpPr>
        <p:spPr/>
        <p:txBody>
          <a:bodyPr/>
          <a:lstStyle/>
          <a:p>
            <a:r>
              <a:rPr lang="de-DE" b="1" dirty="0"/>
              <a:t>V. Örtliche Zuständigkeit</a:t>
            </a:r>
            <a:endParaRPr lang="de-DE" dirty="0"/>
          </a:p>
        </p:txBody>
      </p:sp>
      <p:sp>
        <p:nvSpPr>
          <p:cNvPr id="3" name="Inhaltsplatzhalter 2">
            <a:extLst>
              <a:ext uri="{FF2B5EF4-FFF2-40B4-BE49-F238E27FC236}">
                <a16:creationId xmlns="" xmlns:a16="http://schemas.microsoft.com/office/drawing/2014/main" id="{3A5AF384-67B7-4D92-A64D-0D08EDC4990A}"/>
              </a:ext>
            </a:extLst>
          </p:cNvPr>
          <p:cNvSpPr>
            <a:spLocks noGrp="1"/>
          </p:cNvSpPr>
          <p:nvPr>
            <p:ph idx="1"/>
          </p:nvPr>
        </p:nvSpPr>
        <p:spPr/>
        <p:txBody>
          <a:bodyPr>
            <a:normAutofit lnSpcReduction="10000"/>
          </a:bodyPr>
          <a:lstStyle/>
          <a:p>
            <a:pPr marL="0" indent="0">
              <a:buNone/>
            </a:pPr>
            <a:r>
              <a:rPr lang="de-DE" sz="3200" dirty="0"/>
              <a:t>Ein rechtswidriges Behördenverhalten liegt demnach vor, wenn</a:t>
            </a:r>
          </a:p>
          <a:p>
            <a:r>
              <a:rPr lang="de-DE" sz="3200" dirty="0"/>
              <a:t>ein Antragsteller an seinen alten Wohnsitz / letzten Aufenthaltsort verwiesen wird</a:t>
            </a:r>
          </a:p>
          <a:p>
            <a:r>
              <a:rPr lang="de-DE" sz="3200" dirty="0"/>
              <a:t>ein Antragsteller zuletzt in einer anderen Gemeinde gemeldet war</a:t>
            </a:r>
          </a:p>
          <a:p>
            <a:r>
              <a:rPr lang="de-DE" sz="3200" dirty="0"/>
              <a:t>die Wohnungslosigkeit an einem anderen Ort eingetreten ist</a:t>
            </a:r>
          </a:p>
          <a:p>
            <a:r>
              <a:rPr lang="de-DE" sz="3200" dirty="0"/>
              <a:t>ein Antragsteller sich erst ein paar Tage in der Gemeinde aufhält, in der er untergebracht werden will.</a:t>
            </a:r>
          </a:p>
          <a:p>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29</a:t>
            </a:fld>
            <a:endParaRPr lang="en-GB" altLang="de-DE" dirty="0">
              <a:solidFill>
                <a:srgbClr val="000000"/>
              </a:solidFill>
            </a:endParaRPr>
          </a:p>
        </p:txBody>
      </p:sp>
    </p:spTree>
    <p:extLst>
      <p:ext uri="{BB962C8B-B14F-4D97-AF65-F5344CB8AC3E}">
        <p14:creationId xmlns:p14="http://schemas.microsoft.com/office/powerpoint/2010/main" val="367361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48B9637B-73AF-4967-B152-C12D99380534}"/>
              </a:ext>
            </a:extLst>
          </p:cNvPr>
          <p:cNvSpPr>
            <a:spLocks noGrp="1"/>
          </p:cNvSpPr>
          <p:nvPr>
            <p:ph type="title"/>
          </p:nvPr>
        </p:nvSpPr>
        <p:spPr/>
        <p:txBody>
          <a:bodyPr>
            <a:normAutofit fontScale="90000"/>
          </a:bodyPr>
          <a:lstStyle/>
          <a:p>
            <a:r>
              <a:rPr lang="de-DE" b="1" dirty="0"/>
              <a:t/>
            </a:r>
            <a:br>
              <a:rPr lang="de-DE" b="1" dirty="0"/>
            </a:br>
            <a:r>
              <a:rPr lang="de-DE" b="1" dirty="0"/>
              <a:t>   I. </a:t>
            </a:r>
            <a:r>
              <a:rPr lang="de-DE" sz="6000" b="1" dirty="0"/>
              <a:t>Anlagen:</a:t>
            </a:r>
            <a:r>
              <a:rPr lang="de-DE" b="1" dirty="0"/>
              <a:t/>
            </a:r>
            <a:br>
              <a:rPr lang="de-DE" b="1" dirty="0"/>
            </a:br>
            <a:endParaRPr lang="de-DE" dirty="0"/>
          </a:p>
        </p:txBody>
      </p:sp>
      <p:sp>
        <p:nvSpPr>
          <p:cNvPr id="3" name="Inhaltsplatzhalter 2">
            <a:extLst>
              <a:ext uri="{FF2B5EF4-FFF2-40B4-BE49-F238E27FC236}">
                <a16:creationId xmlns="" xmlns:a16="http://schemas.microsoft.com/office/drawing/2014/main" id="{A5C16BED-632A-41EF-A64D-30925CD3DF8D}"/>
              </a:ext>
            </a:extLst>
          </p:cNvPr>
          <p:cNvSpPr>
            <a:spLocks noGrp="1"/>
          </p:cNvSpPr>
          <p:nvPr>
            <p:ph idx="1"/>
          </p:nvPr>
        </p:nvSpPr>
        <p:spPr>
          <a:xfrm>
            <a:off x="1022927" y="2028825"/>
            <a:ext cx="10515600" cy="4351338"/>
          </a:xfrm>
        </p:spPr>
        <p:txBody>
          <a:bodyPr/>
          <a:lstStyle/>
          <a:p>
            <a:r>
              <a:rPr lang="de-DE" sz="4800" dirty="0"/>
              <a:t>Muster eines Antrags auf Zuweisung einer Unterkunft</a:t>
            </a:r>
          </a:p>
          <a:p>
            <a:r>
              <a:rPr lang="de-DE" sz="4800" dirty="0"/>
              <a:t>Muster einer Einweisungsverfügung</a:t>
            </a:r>
          </a:p>
          <a:p>
            <a:r>
              <a:rPr lang="de-DE" sz="4800" dirty="0"/>
              <a:t>Muster einer Räumungsverfügung</a:t>
            </a:r>
          </a:p>
          <a:p>
            <a:r>
              <a:rPr lang="de-DE" sz="4800" dirty="0"/>
              <a:t>Muster einer Umsetzungsverfügung</a:t>
            </a:r>
          </a:p>
          <a:p>
            <a:endParaRPr lang="de-DE" dirty="0"/>
          </a:p>
        </p:txBody>
      </p:sp>
    </p:spTree>
    <p:extLst>
      <p:ext uri="{BB962C8B-B14F-4D97-AF65-F5344CB8AC3E}">
        <p14:creationId xmlns:p14="http://schemas.microsoft.com/office/powerpoint/2010/main" val="3431295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9618C39-76D4-4B3E-8A35-0C763CFCD7ED}"/>
              </a:ext>
            </a:extLst>
          </p:cNvPr>
          <p:cNvSpPr>
            <a:spLocks noGrp="1"/>
          </p:cNvSpPr>
          <p:nvPr>
            <p:ph type="title"/>
          </p:nvPr>
        </p:nvSpPr>
        <p:spPr/>
        <p:txBody>
          <a:bodyPr/>
          <a:lstStyle/>
          <a:p>
            <a:r>
              <a:rPr lang="de-DE" b="1" dirty="0"/>
              <a:t>V. Örtliche Zuständigkeit</a:t>
            </a:r>
            <a:endParaRPr lang="de-DE" dirty="0"/>
          </a:p>
        </p:txBody>
      </p:sp>
      <p:sp>
        <p:nvSpPr>
          <p:cNvPr id="3" name="Inhaltsplatzhalter 2">
            <a:extLst>
              <a:ext uri="{FF2B5EF4-FFF2-40B4-BE49-F238E27FC236}">
                <a16:creationId xmlns="" xmlns:a16="http://schemas.microsoft.com/office/drawing/2014/main" id="{C258B289-6757-4ECA-BC6B-2E473A8FE553}"/>
              </a:ext>
            </a:extLst>
          </p:cNvPr>
          <p:cNvSpPr>
            <a:spLocks noGrp="1"/>
          </p:cNvSpPr>
          <p:nvPr>
            <p:ph idx="1"/>
          </p:nvPr>
        </p:nvSpPr>
        <p:spPr/>
        <p:txBody>
          <a:bodyPr>
            <a:normAutofit fontScale="85000" lnSpcReduction="20000"/>
          </a:bodyPr>
          <a:lstStyle/>
          <a:p>
            <a:pPr marL="0" indent="0">
              <a:buNone/>
            </a:pPr>
            <a:r>
              <a:rPr lang="de-DE" dirty="0"/>
              <a:t>Lehnt eine Gemeinde die Unterbringung ab, obwohl sie nach den hier dargestellten Grundsätzen örtlich zuständig ist, wird einem Antragsteller folgende Vorgehensweise empfohlen:</a:t>
            </a:r>
          </a:p>
          <a:p>
            <a:r>
              <a:rPr lang="de-DE" dirty="0"/>
              <a:t>Schriftlicher Antrag auf Zuweisung einer Unterkunft unter Fristsetzung (umgehend, </a:t>
            </a:r>
            <a:r>
              <a:rPr lang="de-DE" dirty="0" smtClean="0"/>
              <a:t>ein bis drei </a:t>
            </a:r>
            <a:r>
              <a:rPr lang="de-DE" dirty="0"/>
              <a:t>Tage, siehe Musterformulierung) und Androhung einer einstweiligen Anordnung beim Verwaltungsgericht</a:t>
            </a:r>
          </a:p>
          <a:p>
            <a:r>
              <a:rPr lang="de-DE" dirty="0"/>
              <a:t>Zustellung diese Antrags an die Gemeinde</a:t>
            </a:r>
          </a:p>
          <a:p>
            <a:r>
              <a:rPr lang="de-DE" dirty="0"/>
              <a:t>Fristablauf abwarten</a:t>
            </a:r>
          </a:p>
          <a:p>
            <a:r>
              <a:rPr lang="de-DE" dirty="0"/>
              <a:t>Erfolgt keine (schriftliche) Zuweisung: Antrag nach § 123 VwGO an das Verwaltungsgericht mit dem Ziel, dass das Gericht in diesem einstweiligen Rechtsschutzverfahren die Gemeinde zur Unterbringung verurteilt. Ist die örtliche Zuständigkeit nach den dargestellten Grundsätzen gegeben, wird das Gericht die Behörde verurteilen. Ein Kostenrisiko besteht in diesen Fällen m.E. nicht, da die Rechtslage / Rechtsprechung insoweit eindeutig ist.</a:t>
            </a:r>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30</a:t>
            </a:fld>
            <a:endParaRPr lang="en-GB" altLang="de-DE" dirty="0">
              <a:solidFill>
                <a:srgbClr val="000000"/>
              </a:solidFill>
            </a:endParaRPr>
          </a:p>
        </p:txBody>
      </p:sp>
    </p:spTree>
    <p:extLst>
      <p:ext uri="{BB962C8B-B14F-4D97-AF65-F5344CB8AC3E}">
        <p14:creationId xmlns:p14="http://schemas.microsoft.com/office/powerpoint/2010/main" val="37192426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DB82C83F-18BE-49FE-81C9-1A8E2D96913D}"/>
              </a:ext>
            </a:extLst>
          </p:cNvPr>
          <p:cNvSpPr>
            <a:spLocks noGrp="1"/>
          </p:cNvSpPr>
          <p:nvPr>
            <p:ph type="title"/>
          </p:nvPr>
        </p:nvSpPr>
        <p:spPr/>
        <p:txBody>
          <a:bodyPr/>
          <a:lstStyle/>
          <a:p>
            <a:r>
              <a:rPr lang="de-DE" b="1" dirty="0"/>
              <a:t>V. Örtliche Zuständigkeit</a:t>
            </a:r>
            <a:endParaRPr lang="de-DE" dirty="0"/>
          </a:p>
        </p:txBody>
      </p:sp>
      <p:sp>
        <p:nvSpPr>
          <p:cNvPr id="3" name="Inhaltsplatzhalter 2">
            <a:extLst>
              <a:ext uri="{FF2B5EF4-FFF2-40B4-BE49-F238E27FC236}">
                <a16:creationId xmlns="" xmlns:a16="http://schemas.microsoft.com/office/drawing/2014/main" id="{2C53E517-A7EA-4846-BDE2-C77169811C51}"/>
              </a:ext>
            </a:extLst>
          </p:cNvPr>
          <p:cNvSpPr>
            <a:spLocks noGrp="1"/>
          </p:cNvSpPr>
          <p:nvPr>
            <p:ph idx="1"/>
          </p:nvPr>
        </p:nvSpPr>
        <p:spPr/>
        <p:txBody>
          <a:bodyPr>
            <a:normAutofit fontScale="92500" lnSpcReduction="20000"/>
          </a:bodyPr>
          <a:lstStyle/>
          <a:p>
            <a:pPr marL="0" indent="0">
              <a:buNone/>
            </a:pPr>
            <a:r>
              <a:rPr lang="de-DE" b="1" dirty="0"/>
              <a:t>Fachaufsichtsbeschwerde an die Aufsichtsbehörde</a:t>
            </a:r>
          </a:p>
          <a:p>
            <a:pPr marL="0" indent="0">
              <a:buNone/>
            </a:pPr>
            <a:r>
              <a:rPr lang="de-DE" dirty="0"/>
              <a:t>Eine andere Möglichkeit besteht darin, dass sich ein Antragsteller / eine soziale Einrichtung an die nächsthöhere Verwaltungsbehörde wendet, mit der Bitte, dass diese als Dienst- und Fachaufsichtsbehörde die Gemeinde anweist, bei der Wahrnehmung ihrer Aufgaben Recht und Gesetz zu beachten.</a:t>
            </a:r>
          </a:p>
          <a:p>
            <a:pPr marL="0" indent="0">
              <a:buNone/>
            </a:pPr>
            <a:r>
              <a:rPr lang="de-DE" dirty="0"/>
              <a:t>Die Unterbringung von Obdachlosen auf der Grundlage des </a:t>
            </a:r>
            <a:r>
              <a:rPr lang="de-DE" dirty="0" err="1"/>
              <a:t>Nds</a:t>
            </a:r>
            <a:r>
              <a:rPr lang="de-DE" dirty="0" smtClean="0"/>
              <a:t>. SOG </a:t>
            </a:r>
            <a:r>
              <a:rPr lang="de-DE" dirty="0"/>
              <a:t>ist eine </a:t>
            </a:r>
            <a:r>
              <a:rPr lang="de-DE" dirty="0" smtClean="0"/>
              <a:t>sogenannte </a:t>
            </a:r>
            <a:r>
              <a:rPr lang="de-DE" b="1" dirty="0"/>
              <a:t>Pflichtaufgabe nach Weisung</a:t>
            </a:r>
            <a:r>
              <a:rPr lang="de-DE" dirty="0"/>
              <a:t>. Jede Gemeinde unterliegt deshalb der Kontrolle der Fachaufsicht. Die höhere Behörde kann die Gemeinde anweisen, künftig das Gesetz zu beachten – und damit auch die Vorschriften über die örtliche Zuständigkeit.</a:t>
            </a:r>
          </a:p>
          <a:p>
            <a:pPr marL="0" indent="0">
              <a:buNone/>
            </a:pPr>
            <a:r>
              <a:rPr lang="de-DE" dirty="0"/>
              <a:t>Die zuständige Fachaufsichtsbehörde ergibt sich aus § 98 NPOG (jeweilige fachlich zuständige oberste Landesbehörde, Fachministerium)</a:t>
            </a:r>
          </a:p>
          <a:p>
            <a:pPr marL="0" indent="0">
              <a:buNone/>
            </a:pPr>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31</a:t>
            </a:fld>
            <a:endParaRPr lang="en-GB" altLang="de-DE" dirty="0">
              <a:solidFill>
                <a:srgbClr val="000000"/>
              </a:solidFill>
            </a:endParaRPr>
          </a:p>
        </p:txBody>
      </p:sp>
    </p:spTree>
    <p:extLst>
      <p:ext uri="{BB962C8B-B14F-4D97-AF65-F5344CB8AC3E}">
        <p14:creationId xmlns:p14="http://schemas.microsoft.com/office/powerpoint/2010/main" val="1371449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71F5051E-B949-470D-89E0-932782DA871A}"/>
              </a:ext>
            </a:extLst>
          </p:cNvPr>
          <p:cNvSpPr>
            <a:spLocks noGrp="1"/>
          </p:cNvSpPr>
          <p:nvPr>
            <p:ph type="title"/>
          </p:nvPr>
        </p:nvSpPr>
        <p:spPr>
          <a:xfrm>
            <a:off x="838200" y="419989"/>
            <a:ext cx="10515600" cy="1325563"/>
          </a:xfrm>
        </p:spPr>
        <p:txBody>
          <a:bodyPr/>
          <a:lstStyle/>
          <a:p>
            <a:r>
              <a:rPr lang="de-DE" b="1" dirty="0"/>
              <a:t>VI. Ermessensschrumpfung „auf Null“ / Rechtsanspruch auf Einweisung</a:t>
            </a:r>
          </a:p>
        </p:txBody>
      </p:sp>
      <p:sp>
        <p:nvSpPr>
          <p:cNvPr id="3" name="Inhaltsplatzhalter 2">
            <a:extLst>
              <a:ext uri="{FF2B5EF4-FFF2-40B4-BE49-F238E27FC236}">
                <a16:creationId xmlns="" xmlns:a16="http://schemas.microsoft.com/office/drawing/2014/main" id="{8BC735F5-386C-4104-86BE-823EA162D1A5}"/>
              </a:ext>
            </a:extLst>
          </p:cNvPr>
          <p:cNvSpPr>
            <a:spLocks noGrp="1"/>
          </p:cNvSpPr>
          <p:nvPr>
            <p:ph idx="1"/>
          </p:nvPr>
        </p:nvSpPr>
        <p:spPr>
          <a:xfrm>
            <a:off x="838200" y="1907265"/>
            <a:ext cx="10515600" cy="4351338"/>
          </a:xfrm>
        </p:spPr>
        <p:txBody>
          <a:bodyPr>
            <a:normAutofit fontScale="92500" lnSpcReduction="20000"/>
          </a:bodyPr>
          <a:lstStyle/>
          <a:p>
            <a:pPr marL="0" indent="0">
              <a:buNone/>
            </a:pPr>
            <a:r>
              <a:rPr lang="de-DE" altLang="de-DE" dirty="0"/>
              <a:t>Da durch eine unfreiwillige Obdachlosigkeit hochrangige Grund- und Menschenrechte akut gefährdet werden, wird nach herrschender Meinung das Entschließungsermessen der Polizei- und Sicherheitsbehörde, </a:t>
            </a:r>
            <a:r>
              <a:rPr lang="de-DE" altLang="de-DE" b="1" dirty="0"/>
              <a:t>ob</a:t>
            </a:r>
            <a:r>
              <a:rPr lang="de-DE" altLang="de-DE" dirty="0"/>
              <a:t> Maßnahmen erforderlich sind, „</a:t>
            </a:r>
            <a:r>
              <a:rPr lang="de-DE" altLang="de-DE" i="1" dirty="0"/>
              <a:t>auf Null reduziert</a:t>
            </a:r>
            <a:r>
              <a:rPr lang="de-DE" altLang="de-DE" dirty="0"/>
              <a:t>“. Dies bedeutet: es gibt nur noch eine rechtmäßige Entscheidung der Behörde, nämlich den Betroffenen in eine Notunterkunft einzuweisen, um dadurch die Gefahr für die öffentliche Sicherheit zu beseitigen.</a:t>
            </a:r>
          </a:p>
          <a:p>
            <a:pPr marL="0" indent="0">
              <a:buNone/>
            </a:pPr>
            <a:r>
              <a:rPr lang="de-DE" altLang="de-DE" dirty="0"/>
              <a:t>Aus diesem Grund ist jede Gemeinde verpflichtet, Maßnahmen zum Schutz der bedrohten Menschenrechte zu ergreifen. </a:t>
            </a:r>
          </a:p>
          <a:p>
            <a:pPr marL="0" indent="0">
              <a:buNone/>
            </a:pPr>
            <a:r>
              <a:rPr lang="de-DE" altLang="de-DE" dirty="0"/>
              <a:t>Ein Ermessen auf Seiten der Gemeinde besteht nur noch insoweit, </a:t>
            </a:r>
            <a:r>
              <a:rPr lang="de-DE" altLang="de-DE" b="1" dirty="0"/>
              <a:t>wie</a:t>
            </a:r>
            <a:r>
              <a:rPr lang="de-DE" altLang="de-DE" dirty="0"/>
              <a:t> sie einen Obdachlosen unterbringt (in gemeindeeigenen Räumen oder durch private Träger, in Einzel- oder Gemeinschaftsunterkünften </a:t>
            </a:r>
            <a:r>
              <a:rPr lang="de-DE" altLang="de-DE" dirty="0" smtClean="0"/>
              <a:t>und dergleichen). </a:t>
            </a:r>
            <a:r>
              <a:rPr lang="de-DE" altLang="de-DE" dirty="0"/>
              <a:t>Hierbei steht der Gemeinde ein </a:t>
            </a:r>
            <a:r>
              <a:rPr lang="de-DE" altLang="de-DE" b="1" dirty="0"/>
              <a:t>weites Ermessen </a:t>
            </a:r>
            <a:r>
              <a:rPr lang="de-DE" altLang="de-DE" dirty="0"/>
              <a:t>zu (VG München, Beschluss vom 28.1.2019 – M 22 E 18.3506, </a:t>
            </a:r>
            <a:r>
              <a:rPr lang="de-DE" altLang="de-DE" dirty="0" err="1"/>
              <a:t>juris</a:t>
            </a:r>
            <a:r>
              <a:rPr lang="de-DE" altLang="de-DE" dirty="0"/>
              <a:t>, </a:t>
            </a:r>
            <a:r>
              <a:rPr lang="de-DE" altLang="de-DE" dirty="0" err="1"/>
              <a:t>Rn</a:t>
            </a:r>
            <a:r>
              <a:rPr lang="de-DE" altLang="de-DE" dirty="0"/>
              <a:t> 5).</a:t>
            </a:r>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32</a:t>
            </a:fld>
            <a:endParaRPr lang="en-GB" altLang="de-DE" dirty="0">
              <a:solidFill>
                <a:srgbClr val="000000"/>
              </a:solidFill>
            </a:endParaRPr>
          </a:p>
        </p:txBody>
      </p:sp>
    </p:spTree>
    <p:extLst>
      <p:ext uri="{BB962C8B-B14F-4D97-AF65-F5344CB8AC3E}">
        <p14:creationId xmlns:p14="http://schemas.microsoft.com/office/powerpoint/2010/main" val="39614476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9FD12B85-FFEA-439B-AF28-C39D78421A71}"/>
              </a:ext>
            </a:extLst>
          </p:cNvPr>
          <p:cNvSpPr>
            <a:spLocks noGrp="1"/>
          </p:cNvSpPr>
          <p:nvPr>
            <p:ph type="title"/>
          </p:nvPr>
        </p:nvSpPr>
        <p:spPr>
          <a:xfrm>
            <a:off x="983055" y="392285"/>
            <a:ext cx="10515600" cy="1325563"/>
          </a:xfrm>
        </p:spPr>
        <p:txBody>
          <a:bodyPr/>
          <a:lstStyle/>
          <a:p>
            <a:r>
              <a:rPr lang="de-DE" b="1" dirty="0"/>
              <a:t>VI. Ermessensschrumpfung „auf Null“ / Rechtsanspruch auf Einweisung</a:t>
            </a:r>
          </a:p>
        </p:txBody>
      </p:sp>
      <p:sp>
        <p:nvSpPr>
          <p:cNvPr id="3" name="Inhaltsplatzhalter 2">
            <a:extLst>
              <a:ext uri="{FF2B5EF4-FFF2-40B4-BE49-F238E27FC236}">
                <a16:creationId xmlns="" xmlns:a16="http://schemas.microsoft.com/office/drawing/2014/main" id="{D56B0457-3FB1-4D01-8F24-68571781CA10}"/>
              </a:ext>
            </a:extLst>
          </p:cNvPr>
          <p:cNvSpPr>
            <a:spLocks noGrp="1"/>
          </p:cNvSpPr>
          <p:nvPr>
            <p:ph idx="1"/>
          </p:nvPr>
        </p:nvSpPr>
        <p:spPr/>
        <p:txBody>
          <a:bodyPr>
            <a:normAutofit fontScale="85000" lnSpcReduction="10000"/>
          </a:bodyPr>
          <a:lstStyle/>
          <a:p>
            <a:pPr marL="0" indent="0">
              <a:buNone/>
            </a:pPr>
            <a:r>
              <a:rPr lang="en-US" dirty="0" err="1"/>
              <a:t>Kann</a:t>
            </a:r>
            <a:r>
              <a:rPr lang="en-US" dirty="0"/>
              <a:t> der </a:t>
            </a:r>
            <a:r>
              <a:rPr lang="en-US" dirty="0" err="1"/>
              <a:t>Betroffene</a:t>
            </a:r>
            <a:r>
              <a:rPr lang="en-US" dirty="0"/>
              <a:t> die </a:t>
            </a:r>
            <a:r>
              <a:rPr lang="en-US" dirty="0" err="1"/>
              <a:t>Obdachlosigkeit</a:t>
            </a:r>
            <a:r>
              <a:rPr lang="en-US" dirty="0"/>
              <a:t> </a:t>
            </a:r>
            <a:r>
              <a:rPr lang="en-US" dirty="0" err="1"/>
              <a:t>nicht</a:t>
            </a:r>
            <a:r>
              <a:rPr lang="en-US" dirty="0"/>
              <a:t> </a:t>
            </a:r>
            <a:r>
              <a:rPr lang="en-US" dirty="0" err="1"/>
              <a:t>mit</a:t>
            </a:r>
            <a:r>
              <a:rPr lang="en-US" dirty="0"/>
              <a:t> </a:t>
            </a:r>
            <a:r>
              <a:rPr lang="en-US" dirty="0" err="1"/>
              <a:t>eigenen</a:t>
            </a:r>
            <a:r>
              <a:rPr lang="en-US" dirty="0"/>
              <a:t> </a:t>
            </a:r>
            <a:r>
              <a:rPr lang="en-US" dirty="0" err="1"/>
              <a:t>Mitteln</a:t>
            </a:r>
            <a:r>
              <a:rPr lang="en-US" dirty="0"/>
              <a:t> </a:t>
            </a:r>
            <a:r>
              <a:rPr lang="en-US" dirty="0" err="1"/>
              <a:t>beseitigen</a:t>
            </a:r>
            <a:r>
              <a:rPr lang="en-US" dirty="0"/>
              <a:t>, </a:t>
            </a:r>
            <a:r>
              <a:rPr lang="en-US" dirty="0" err="1"/>
              <a:t>besitzt</a:t>
            </a:r>
            <a:r>
              <a:rPr lang="en-US" dirty="0"/>
              <a:t> </a:t>
            </a:r>
            <a:r>
              <a:rPr lang="en-US" dirty="0" err="1"/>
              <a:t>er</a:t>
            </a:r>
            <a:r>
              <a:rPr lang="en-US" dirty="0"/>
              <a:t> </a:t>
            </a:r>
            <a:r>
              <a:rPr lang="en-US" dirty="0" err="1"/>
              <a:t>gegenüber</a:t>
            </a:r>
            <a:r>
              <a:rPr lang="en-US" dirty="0"/>
              <a:t> der </a:t>
            </a:r>
            <a:r>
              <a:rPr lang="en-US" dirty="0" err="1"/>
              <a:t>zuständigen</a:t>
            </a:r>
            <a:r>
              <a:rPr lang="en-US" dirty="0"/>
              <a:t> </a:t>
            </a:r>
            <a:r>
              <a:rPr lang="en-US" dirty="0" err="1"/>
              <a:t>Gemeinde</a:t>
            </a:r>
            <a:r>
              <a:rPr lang="en-US" dirty="0"/>
              <a:t> – </a:t>
            </a:r>
            <a:r>
              <a:rPr lang="en-US" dirty="0" err="1"/>
              <a:t>Ordnungsbehörde</a:t>
            </a:r>
            <a:r>
              <a:rPr lang="en-US" dirty="0"/>
              <a:t> – , </a:t>
            </a:r>
            <a:r>
              <a:rPr lang="en-US" dirty="0" err="1"/>
              <a:t>einen</a:t>
            </a:r>
            <a:r>
              <a:rPr lang="en-US" dirty="0"/>
              <a:t> </a:t>
            </a:r>
            <a:r>
              <a:rPr lang="en-US" b="1" dirty="0" err="1"/>
              <a:t>Rechtsanspruch</a:t>
            </a:r>
            <a:r>
              <a:rPr lang="en-US" b="1" dirty="0"/>
              <a:t> auf </a:t>
            </a:r>
            <a:r>
              <a:rPr lang="en-US" b="1" dirty="0" err="1"/>
              <a:t>Zuweisung</a:t>
            </a:r>
            <a:r>
              <a:rPr lang="en-US" b="1" dirty="0"/>
              <a:t> </a:t>
            </a:r>
            <a:r>
              <a:rPr lang="en-US" b="1" dirty="0" err="1"/>
              <a:t>einer</a:t>
            </a:r>
            <a:r>
              <a:rPr lang="en-US" b="1" dirty="0"/>
              <a:t> </a:t>
            </a:r>
            <a:r>
              <a:rPr lang="en-US" b="1" dirty="0" err="1"/>
              <a:t>Unterkunft</a:t>
            </a:r>
            <a:r>
              <a:rPr lang="en-US" dirty="0"/>
              <a:t>. </a:t>
            </a:r>
          </a:p>
          <a:p>
            <a:pPr marL="0" indent="0">
              <a:buNone/>
            </a:pPr>
            <a:r>
              <a:rPr lang="en-US" dirty="0"/>
              <a:t>Auf dieses </a:t>
            </a:r>
            <a:r>
              <a:rPr lang="en-US" b="1" dirty="0" err="1"/>
              <a:t>subjektiv</a:t>
            </a:r>
            <a:r>
              <a:rPr lang="en-US" b="1" dirty="0"/>
              <a:t> </a:t>
            </a:r>
            <a:r>
              <a:rPr lang="en-US" b="1" dirty="0" err="1"/>
              <a:t>öffentliche</a:t>
            </a:r>
            <a:r>
              <a:rPr lang="en-US" b="1" dirty="0"/>
              <a:t> </a:t>
            </a:r>
            <a:r>
              <a:rPr lang="en-US" b="1" dirty="0" err="1"/>
              <a:t>Recht</a:t>
            </a:r>
            <a:r>
              <a:rPr lang="en-US" b="1" dirty="0"/>
              <a:t> </a:t>
            </a:r>
            <a:r>
              <a:rPr lang="en-US" dirty="0" err="1"/>
              <a:t>kann</a:t>
            </a:r>
            <a:r>
              <a:rPr lang="en-US" dirty="0"/>
              <a:t> </a:t>
            </a:r>
            <a:r>
              <a:rPr lang="en-US" dirty="0" err="1"/>
              <a:t>sich</a:t>
            </a:r>
            <a:r>
              <a:rPr lang="en-US" dirty="0"/>
              <a:t> </a:t>
            </a:r>
            <a:r>
              <a:rPr lang="en-US" dirty="0" err="1"/>
              <a:t>jede</a:t>
            </a:r>
            <a:r>
              <a:rPr lang="en-US" dirty="0"/>
              <a:t> Person </a:t>
            </a:r>
            <a:r>
              <a:rPr lang="en-US" dirty="0" err="1"/>
              <a:t>berufen</a:t>
            </a:r>
            <a:r>
              <a:rPr lang="en-US" dirty="0"/>
              <a:t>,</a:t>
            </a:r>
            <a:r>
              <a:rPr lang="en-US" b="1" dirty="0"/>
              <a:t> </a:t>
            </a:r>
            <a:r>
              <a:rPr lang="en-US" dirty="0" err="1"/>
              <a:t>bei</a:t>
            </a:r>
            <a:r>
              <a:rPr lang="en-US" dirty="0"/>
              <a:t> der die </a:t>
            </a:r>
            <a:r>
              <a:rPr lang="en-US" dirty="0" err="1"/>
              <a:t>Voraussetzungen</a:t>
            </a:r>
            <a:r>
              <a:rPr lang="en-US" dirty="0"/>
              <a:t> der </a:t>
            </a:r>
            <a:r>
              <a:rPr lang="en-US" dirty="0" err="1"/>
              <a:t>unfreiwilligen</a:t>
            </a:r>
            <a:r>
              <a:rPr lang="en-US" dirty="0"/>
              <a:t> </a:t>
            </a:r>
            <a:r>
              <a:rPr lang="en-US" dirty="0" err="1"/>
              <a:t>Obdachlosigkeit</a:t>
            </a:r>
            <a:r>
              <a:rPr lang="en-US" dirty="0"/>
              <a:t> </a:t>
            </a:r>
            <a:r>
              <a:rPr lang="en-US" dirty="0" err="1"/>
              <a:t>vorliegen</a:t>
            </a:r>
            <a:r>
              <a:rPr lang="en-US" dirty="0" smtClean="0"/>
              <a:t>.</a:t>
            </a:r>
            <a:endParaRPr lang="en-US" dirty="0"/>
          </a:p>
          <a:p>
            <a:pPr marL="0" indent="0">
              <a:buNone/>
            </a:pPr>
            <a:r>
              <a:rPr lang="en-US" dirty="0" err="1"/>
              <a:t>Gegenüber</a:t>
            </a:r>
            <a:r>
              <a:rPr lang="en-US" dirty="0"/>
              <a:t> </a:t>
            </a:r>
            <a:r>
              <a:rPr lang="en-US" dirty="0" err="1"/>
              <a:t>einer</a:t>
            </a:r>
            <a:r>
              <a:rPr lang="en-US" dirty="0"/>
              <a:t> </a:t>
            </a:r>
            <a:r>
              <a:rPr lang="en-US" dirty="0" err="1"/>
              <a:t>Gemeinde</a:t>
            </a:r>
            <a:r>
              <a:rPr lang="en-US" dirty="0"/>
              <a:t>, die </a:t>
            </a:r>
            <a:r>
              <a:rPr lang="en-US" dirty="0" err="1"/>
              <a:t>die</a:t>
            </a:r>
            <a:r>
              <a:rPr lang="en-US" dirty="0"/>
              <a:t> </a:t>
            </a:r>
            <a:r>
              <a:rPr lang="en-US" dirty="0" err="1"/>
              <a:t>Unterbringung</a:t>
            </a:r>
            <a:r>
              <a:rPr lang="en-US" dirty="0"/>
              <a:t> </a:t>
            </a:r>
            <a:r>
              <a:rPr lang="en-US" dirty="0" err="1"/>
              <a:t>verweigert</a:t>
            </a:r>
            <a:r>
              <a:rPr lang="en-US" dirty="0"/>
              <a:t>, </a:t>
            </a:r>
            <a:r>
              <a:rPr lang="en-US" dirty="0" err="1"/>
              <a:t>kann</a:t>
            </a:r>
            <a:r>
              <a:rPr lang="en-US" dirty="0"/>
              <a:t> dieses </a:t>
            </a:r>
            <a:r>
              <a:rPr lang="en-US" dirty="0" err="1"/>
              <a:t>Recht</a:t>
            </a:r>
            <a:r>
              <a:rPr lang="en-US" dirty="0"/>
              <a:t> </a:t>
            </a:r>
            <a:r>
              <a:rPr lang="en-US" dirty="0" err="1"/>
              <a:t>durch</a:t>
            </a:r>
            <a:r>
              <a:rPr lang="en-US" dirty="0"/>
              <a:t> </a:t>
            </a:r>
            <a:r>
              <a:rPr lang="en-US" dirty="0" err="1"/>
              <a:t>Klage</a:t>
            </a:r>
            <a:r>
              <a:rPr lang="en-US" dirty="0"/>
              <a:t> </a:t>
            </a:r>
            <a:r>
              <a:rPr lang="en-US" dirty="0" err="1"/>
              <a:t>bei</a:t>
            </a:r>
            <a:r>
              <a:rPr lang="en-US" dirty="0"/>
              <a:t> dem </a:t>
            </a:r>
            <a:r>
              <a:rPr lang="en-US" dirty="0" err="1"/>
              <a:t>zuständigen</a:t>
            </a:r>
            <a:r>
              <a:rPr lang="en-US" dirty="0"/>
              <a:t> </a:t>
            </a:r>
            <a:r>
              <a:rPr lang="en-US" dirty="0" err="1"/>
              <a:t>Verwaltungsgericht</a:t>
            </a:r>
            <a:r>
              <a:rPr lang="en-US" dirty="0"/>
              <a:t> </a:t>
            </a:r>
            <a:r>
              <a:rPr lang="en-US" dirty="0" err="1"/>
              <a:t>geltend</a:t>
            </a:r>
            <a:r>
              <a:rPr lang="en-US" dirty="0"/>
              <a:t> </a:t>
            </a:r>
            <a:r>
              <a:rPr lang="en-US" dirty="0" err="1"/>
              <a:t>gemacht</a:t>
            </a:r>
            <a:r>
              <a:rPr lang="en-US" dirty="0"/>
              <a:t> </a:t>
            </a:r>
            <a:r>
              <a:rPr lang="en-US" dirty="0" err="1"/>
              <a:t>werden</a:t>
            </a:r>
            <a:r>
              <a:rPr lang="en-US" dirty="0"/>
              <a:t>. Da </a:t>
            </a:r>
            <a:r>
              <a:rPr lang="en-US" dirty="0" err="1"/>
              <a:t>regelmäßig</a:t>
            </a:r>
            <a:r>
              <a:rPr lang="en-US" dirty="0"/>
              <a:t> </a:t>
            </a:r>
            <a:r>
              <a:rPr lang="en-US" dirty="0" err="1"/>
              <a:t>Eile</a:t>
            </a:r>
            <a:r>
              <a:rPr lang="en-US" dirty="0"/>
              <a:t> </a:t>
            </a:r>
            <a:r>
              <a:rPr lang="en-US" dirty="0" err="1"/>
              <a:t>geboten</a:t>
            </a:r>
            <a:r>
              <a:rPr lang="en-US" dirty="0"/>
              <a:t> </a:t>
            </a:r>
            <a:r>
              <a:rPr lang="en-US" dirty="0" err="1"/>
              <a:t>ist</a:t>
            </a:r>
            <a:r>
              <a:rPr lang="en-US" dirty="0"/>
              <a:t>, </a:t>
            </a:r>
            <a:r>
              <a:rPr lang="en-US" dirty="0" err="1"/>
              <a:t>kommt</a:t>
            </a:r>
            <a:r>
              <a:rPr lang="en-US" dirty="0"/>
              <a:t> </a:t>
            </a:r>
            <a:r>
              <a:rPr lang="en-US" dirty="0" err="1"/>
              <a:t>zur</a:t>
            </a:r>
            <a:r>
              <a:rPr lang="en-US" dirty="0"/>
              <a:t> </a:t>
            </a:r>
            <a:r>
              <a:rPr lang="en-US" dirty="0" err="1"/>
              <a:t>Durchsetzung</a:t>
            </a:r>
            <a:r>
              <a:rPr lang="en-US" dirty="0"/>
              <a:t> dieses </a:t>
            </a:r>
            <a:r>
              <a:rPr lang="en-US" dirty="0" err="1"/>
              <a:t>Anspruchs</a:t>
            </a:r>
            <a:r>
              <a:rPr lang="en-US" dirty="0"/>
              <a:t> </a:t>
            </a:r>
            <a:r>
              <a:rPr lang="en-US" dirty="0" err="1"/>
              <a:t>praktisch</a:t>
            </a:r>
            <a:r>
              <a:rPr lang="en-US" dirty="0"/>
              <a:t> der </a:t>
            </a:r>
            <a:r>
              <a:rPr lang="en-US" dirty="0" err="1"/>
              <a:t>Antrag</a:t>
            </a:r>
            <a:r>
              <a:rPr lang="en-US" dirty="0"/>
              <a:t> auf  </a:t>
            </a:r>
            <a:r>
              <a:rPr lang="en-US" dirty="0" err="1"/>
              <a:t>Erlass</a:t>
            </a:r>
            <a:r>
              <a:rPr lang="en-US" dirty="0"/>
              <a:t> </a:t>
            </a:r>
            <a:r>
              <a:rPr lang="en-US" dirty="0" err="1"/>
              <a:t>einer</a:t>
            </a:r>
            <a:r>
              <a:rPr lang="en-US" dirty="0"/>
              <a:t> </a:t>
            </a:r>
            <a:r>
              <a:rPr lang="en-US" dirty="0" err="1"/>
              <a:t>einstweiligen</a:t>
            </a:r>
            <a:r>
              <a:rPr lang="en-US" dirty="0"/>
              <a:t> </a:t>
            </a:r>
            <a:r>
              <a:rPr lang="en-US" dirty="0" err="1"/>
              <a:t>Anordnung</a:t>
            </a:r>
            <a:r>
              <a:rPr lang="en-US" dirty="0"/>
              <a:t> </a:t>
            </a:r>
            <a:r>
              <a:rPr lang="en-US" dirty="0" err="1"/>
              <a:t>nach</a:t>
            </a:r>
            <a:r>
              <a:rPr lang="en-US" dirty="0"/>
              <a:t> § 123 </a:t>
            </a:r>
            <a:r>
              <a:rPr lang="en-US" dirty="0" err="1"/>
              <a:t>VwGO</a:t>
            </a:r>
            <a:r>
              <a:rPr lang="en-US" dirty="0"/>
              <a:t> in </a:t>
            </a:r>
            <a:r>
              <a:rPr lang="en-US" dirty="0" err="1" smtClean="0"/>
              <a:t>Betracht</a:t>
            </a:r>
            <a:r>
              <a:rPr lang="en-US" dirty="0" smtClean="0"/>
              <a:t>. </a:t>
            </a:r>
            <a:r>
              <a:rPr lang="en-US" dirty="0" err="1"/>
              <a:t>Ziel</a:t>
            </a:r>
            <a:r>
              <a:rPr lang="en-US" dirty="0"/>
              <a:t> dieses </a:t>
            </a:r>
            <a:r>
              <a:rPr lang="en-US" dirty="0" err="1"/>
              <a:t>Verfahrens</a:t>
            </a:r>
            <a:r>
              <a:rPr lang="en-US" dirty="0"/>
              <a:t> </a:t>
            </a:r>
            <a:r>
              <a:rPr lang="en-US" dirty="0" err="1"/>
              <a:t>ist</a:t>
            </a:r>
            <a:r>
              <a:rPr lang="en-US" dirty="0"/>
              <a:t>, </a:t>
            </a:r>
            <a:r>
              <a:rPr lang="en-US" dirty="0" err="1" smtClean="0"/>
              <a:t>dass</a:t>
            </a:r>
            <a:r>
              <a:rPr lang="en-US" dirty="0" smtClean="0"/>
              <a:t> </a:t>
            </a:r>
            <a:r>
              <a:rPr lang="en-US" dirty="0"/>
              <a:t>die </a:t>
            </a:r>
            <a:r>
              <a:rPr lang="en-US" dirty="0" err="1"/>
              <a:t>Gemeinde</a:t>
            </a:r>
            <a:r>
              <a:rPr lang="en-US" dirty="0"/>
              <a:t> </a:t>
            </a:r>
            <a:r>
              <a:rPr lang="en-US" dirty="0" err="1"/>
              <a:t>durch</a:t>
            </a:r>
            <a:r>
              <a:rPr lang="en-US" dirty="0"/>
              <a:t> das </a:t>
            </a:r>
            <a:r>
              <a:rPr lang="en-US" dirty="0" err="1"/>
              <a:t>Gericht</a:t>
            </a:r>
            <a:r>
              <a:rPr lang="en-US" dirty="0"/>
              <a:t> </a:t>
            </a:r>
            <a:r>
              <a:rPr lang="en-US" dirty="0" err="1"/>
              <a:t>verpflichtet</a:t>
            </a:r>
            <a:r>
              <a:rPr lang="en-US" dirty="0"/>
              <a:t> </a:t>
            </a:r>
            <a:r>
              <a:rPr lang="en-US" dirty="0" err="1"/>
              <a:t>wird</a:t>
            </a:r>
            <a:r>
              <a:rPr lang="en-US" dirty="0"/>
              <a:t>, </a:t>
            </a:r>
            <a:r>
              <a:rPr lang="en-US" dirty="0" err="1"/>
              <a:t>einen</a:t>
            </a:r>
            <a:r>
              <a:rPr lang="en-US" dirty="0"/>
              <a:t> </a:t>
            </a:r>
            <a:r>
              <a:rPr lang="en-US" dirty="0" err="1"/>
              <a:t>Antragsteller</a:t>
            </a:r>
            <a:r>
              <a:rPr lang="en-US" dirty="0"/>
              <a:t> </a:t>
            </a:r>
            <a:r>
              <a:rPr lang="en-US" dirty="0" err="1"/>
              <a:t>umgehend</a:t>
            </a:r>
            <a:r>
              <a:rPr lang="en-US" dirty="0"/>
              <a:t> </a:t>
            </a:r>
            <a:r>
              <a:rPr lang="en-US" dirty="0" err="1"/>
              <a:t>unterzubringen</a:t>
            </a:r>
            <a:r>
              <a:rPr lang="en-US" dirty="0"/>
              <a:t>.</a:t>
            </a:r>
          </a:p>
          <a:p>
            <a:pPr marL="0" indent="0">
              <a:buNone/>
            </a:pPr>
            <a:r>
              <a:rPr lang="en-US" dirty="0"/>
              <a:t>Das </a:t>
            </a:r>
            <a:r>
              <a:rPr lang="en-US" dirty="0" err="1"/>
              <a:t>Recht</a:t>
            </a:r>
            <a:r>
              <a:rPr lang="en-US" dirty="0"/>
              <a:t> auf </a:t>
            </a:r>
            <a:r>
              <a:rPr lang="en-US" dirty="0" err="1"/>
              <a:t>Zuweisung</a:t>
            </a:r>
            <a:r>
              <a:rPr lang="en-US" dirty="0"/>
              <a:t> </a:t>
            </a:r>
            <a:r>
              <a:rPr lang="en-US" dirty="0" err="1"/>
              <a:t>einer</a:t>
            </a:r>
            <a:r>
              <a:rPr lang="en-US" dirty="0"/>
              <a:t> </a:t>
            </a:r>
            <a:r>
              <a:rPr lang="en-US" dirty="0" err="1"/>
              <a:t>Unterkunft</a:t>
            </a:r>
            <a:r>
              <a:rPr lang="en-US" dirty="0"/>
              <a:t> </a:t>
            </a:r>
            <a:r>
              <a:rPr lang="en-US" dirty="0" err="1"/>
              <a:t>verleiht</a:t>
            </a:r>
            <a:r>
              <a:rPr lang="en-US" dirty="0"/>
              <a:t> </a:t>
            </a:r>
            <a:r>
              <a:rPr lang="en-US" dirty="0" err="1"/>
              <a:t>einem</a:t>
            </a:r>
            <a:r>
              <a:rPr lang="en-US" dirty="0"/>
              <a:t> </a:t>
            </a:r>
            <a:r>
              <a:rPr lang="en-US" dirty="0" err="1"/>
              <a:t>Antragsteller</a:t>
            </a:r>
            <a:r>
              <a:rPr lang="en-US" dirty="0"/>
              <a:t> die </a:t>
            </a:r>
            <a:r>
              <a:rPr lang="en-US" dirty="0" err="1"/>
              <a:t>notwendige</a:t>
            </a:r>
            <a:r>
              <a:rPr lang="en-US" dirty="0"/>
              <a:t> </a:t>
            </a:r>
            <a:r>
              <a:rPr lang="en-US" dirty="0" err="1"/>
              <a:t>Antrags</a:t>
            </a:r>
            <a:r>
              <a:rPr lang="en-US" dirty="0"/>
              <a:t>- </a:t>
            </a:r>
            <a:r>
              <a:rPr lang="en-US" dirty="0" err="1"/>
              <a:t>bzw</a:t>
            </a:r>
            <a:r>
              <a:rPr lang="en-US" dirty="0"/>
              <a:t>. </a:t>
            </a:r>
            <a:r>
              <a:rPr lang="en-US" dirty="0" err="1"/>
              <a:t>Klagebefugnis</a:t>
            </a:r>
            <a:r>
              <a:rPr lang="en-US" dirty="0"/>
              <a:t> in </a:t>
            </a:r>
            <a:r>
              <a:rPr lang="en-US" dirty="0" err="1" smtClean="0"/>
              <a:t>diesem</a:t>
            </a:r>
            <a:r>
              <a:rPr lang="en-US" dirty="0" smtClean="0"/>
              <a:t> </a:t>
            </a:r>
            <a:r>
              <a:rPr lang="en-US" dirty="0" err="1"/>
              <a:t>Verfahren</a:t>
            </a:r>
            <a:r>
              <a:rPr lang="en-US" dirty="0"/>
              <a:t>.</a:t>
            </a:r>
          </a:p>
          <a:p>
            <a:pPr marL="0" indent="0">
              <a:buNone/>
            </a:pPr>
            <a:endParaRPr lang="en-US" dirty="0"/>
          </a:p>
          <a:p>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33</a:t>
            </a:fld>
            <a:endParaRPr lang="en-GB" altLang="de-DE" dirty="0">
              <a:solidFill>
                <a:srgbClr val="000000"/>
              </a:solidFill>
            </a:endParaRPr>
          </a:p>
        </p:txBody>
      </p:sp>
    </p:spTree>
    <p:extLst>
      <p:ext uri="{BB962C8B-B14F-4D97-AF65-F5344CB8AC3E}">
        <p14:creationId xmlns:p14="http://schemas.microsoft.com/office/powerpoint/2010/main" val="37059545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963BED1A-0206-43D1-83FC-63DD6C673AF8}"/>
              </a:ext>
            </a:extLst>
          </p:cNvPr>
          <p:cNvSpPr>
            <a:spLocks noGrp="1"/>
          </p:cNvSpPr>
          <p:nvPr>
            <p:ph type="title"/>
          </p:nvPr>
        </p:nvSpPr>
        <p:spPr/>
        <p:txBody>
          <a:bodyPr/>
          <a:lstStyle/>
          <a:p>
            <a:r>
              <a:rPr lang="de-DE" b="1" dirty="0"/>
              <a:t>VI. Ermessensschrumpfung „auf Null“ / Rechtsanspruch auf Einweisung</a:t>
            </a:r>
          </a:p>
        </p:txBody>
      </p:sp>
      <p:sp>
        <p:nvSpPr>
          <p:cNvPr id="3" name="Inhaltsplatzhalter 2">
            <a:extLst>
              <a:ext uri="{FF2B5EF4-FFF2-40B4-BE49-F238E27FC236}">
                <a16:creationId xmlns="" xmlns:a16="http://schemas.microsoft.com/office/drawing/2014/main" id="{8607F66A-1D10-4274-9EE9-6A60BE37C5FD}"/>
              </a:ext>
            </a:extLst>
          </p:cNvPr>
          <p:cNvSpPr>
            <a:spLocks noGrp="1"/>
          </p:cNvSpPr>
          <p:nvPr>
            <p:ph idx="1"/>
          </p:nvPr>
        </p:nvSpPr>
        <p:spPr/>
        <p:txBody>
          <a:bodyPr>
            <a:normAutofit fontScale="92500" lnSpcReduction="10000"/>
          </a:bodyPr>
          <a:lstStyle/>
          <a:p>
            <a:pPr marL="0" indent="0">
              <a:buNone/>
            </a:pPr>
            <a:r>
              <a:rPr lang="de-DE" dirty="0"/>
              <a:t>Der Anspruch auf Unterbringung ist nicht auf Zuteilung einer Wohnung, sondern nur auf Überlassung einer </a:t>
            </a:r>
            <a:r>
              <a:rPr lang="de-DE" dirty="0" smtClean="0"/>
              <a:t>sogenannten </a:t>
            </a:r>
            <a:r>
              <a:rPr lang="de-DE" b="1" dirty="0"/>
              <a:t>Notunterkunft</a:t>
            </a:r>
            <a:r>
              <a:rPr lang="de-DE" dirty="0"/>
              <a:t> gerichtet. Aus dem </a:t>
            </a:r>
            <a:r>
              <a:rPr lang="de-DE" b="1" dirty="0"/>
              <a:t>Überbrückungscharakter </a:t>
            </a:r>
            <a:r>
              <a:rPr lang="de-DE" dirty="0"/>
              <a:t>der polizeirechtlichen Unterbringung folgt, dass diese Unterkunft nur ein </a:t>
            </a:r>
            <a:r>
              <a:rPr lang="de-DE" dirty="0" smtClean="0"/>
              <a:t>vorübergehendes </a:t>
            </a:r>
            <a:r>
              <a:rPr lang="de-DE" dirty="0"/>
              <a:t>Unterkommen einfacher Art, das für die notwendigsten Lebensbedürfnisse Raum bietet, gewährleistet soll.</a:t>
            </a:r>
          </a:p>
          <a:p>
            <a:pPr marL="0" indent="0">
              <a:buNone/>
            </a:pPr>
            <a:r>
              <a:rPr lang="de-DE" dirty="0"/>
              <a:t>Aus diesem Grund müssen obdachlose Menschen eine weitgehende </a:t>
            </a:r>
            <a:r>
              <a:rPr lang="de-DE" b="1" dirty="0"/>
              <a:t>Einschränkung ihrer Wohnungsansprüche </a:t>
            </a:r>
            <a:r>
              <a:rPr lang="de-DE" dirty="0"/>
              <a:t>hinnehmen (wie z.B. die  gemeinschaftliche Unterbringung). Die Grenze zumutbarer Einschränkungen liegt dort, wo die Anforderungen an eine menschenwürdige, das Grundrecht auf körperliche Unversehrtheit achtende Unterbringung nicht mehr eingehalten werden (ständige Rechtsprechung, so z.B. VG München, Beschluss v. 15.11.2018, M 22 E 18.3411, </a:t>
            </a:r>
            <a:r>
              <a:rPr lang="de-DE" dirty="0" err="1"/>
              <a:t>juris</a:t>
            </a:r>
            <a:r>
              <a:rPr lang="de-DE" dirty="0"/>
              <a:t>, </a:t>
            </a:r>
            <a:r>
              <a:rPr lang="de-DE" dirty="0" err="1"/>
              <a:t>Rn</a:t>
            </a:r>
            <a:r>
              <a:rPr lang="de-DE" dirty="0"/>
              <a:t> 25). </a:t>
            </a:r>
          </a:p>
          <a:p>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34</a:t>
            </a:fld>
            <a:endParaRPr lang="en-GB" altLang="de-DE" dirty="0">
              <a:solidFill>
                <a:srgbClr val="000000"/>
              </a:solidFill>
            </a:endParaRPr>
          </a:p>
        </p:txBody>
      </p:sp>
    </p:spTree>
    <p:extLst>
      <p:ext uri="{BB962C8B-B14F-4D97-AF65-F5344CB8AC3E}">
        <p14:creationId xmlns:p14="http://schemas.microsoft.com/office/powerpoint/2010/main" val="32212690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888974C7-48BA-40DD-B078-F42210854310}"/>
              </a:ext>
            </a:extLst>
          </p:cNvPr>
          <p:cNvSpPr>
            <a:spLocks noGrp="1"/>
          </p:cNvSpPr>
          <p:nvPr>
            <p:ph type="title"/>
          </p:nvPr>
        </p:nvSpPr>
        <p:spPr/>
        <p:txBody>
          <a:bodyPr/>
          <a:lstStyle/>
          <a:p>
            <a:r>
              <a:rPr lang="de-DE" b="1" dirty="0"/>
              <a:t>VI. Ermessensschrumpfung „auf Null“ / Rechtsanspruch auf Einweisung</a:t>
            </a:r>
          </a:p>
        </p:txBody>
      </p:sp>
      <p:sp>
        <p:nvSpPr>
          <p:cNvPr id="3" name="Inhaltsplatzhalter 2">
            <a:extLst>
              <a:ext uri="{FF2B5EF4-FFF2-40B4-BE49-F238E27FC236}">
                <a16:creationId xmlns="" xmlns:a16="http://schemas.microsoft.com/office/drawing/2014/main" id="{C82AA759-9ABC-41DC-BDFC-FF934EEDAD9D}"/>
              </a:ext>
            </a:extLst>
          </p:cNvPr>
          <p:cNvSpPr>
            <a:spLocks noGrp="1"/>
          </p:cNvSpPr>
          <p:nvPr>
            <p:ph idx="1"/>
          </p:nvPr>
        </p:nvSpPr>
        <p:spPr/>
        <p:txBody>
          <a:bodyPr>
            <a:normAutofit fontScale="92500" lnSpcReduction="10000"/>
          </a:bodyPr>
          <a:lstStyle/>
          <a:p>
            <a:pPr marL="0" indent="0">
              <a:buNone/>
            </a:pPr>
            <a:r>
              <a:rPr lang="de-DE" dirty="0"/>
              <a:t>Der Unterbringungsanspruch steht grundsätzlich jedem obdachlosen Menschen zu. Denn es geht um den Schutz von Grund- und Menschenrechten, der absoluten Vorrang besitzt.</a:t>
            </a:r>
          </a:p>
          <a:p>
            <a:pPr marL="0" indent="0">
              <a:buNone/>
            </a:pPr>
            <a:r>
              <a:rPr lang="de-DE" dirty="0"/>
              <a:t>Schutzbedürftig sind daher auch kranke, alkoholabhängige, drogensüchtige, vorbestrafte, renitente, gewaltbereite oder gar gewalttätige Obdachlose. </a:t>
            </a:r>
          </a:p>
          <a:p>
            <a:pPr marL="0" indent="0">
              <a:buNone/>
            </a:pPr>
            <a:r>
              <a:rPr lang="de-DE" dirty="0"/>
              <a:t>Die Annahme von Unterbringungsvoraussetzungen wie „Unterbringungsfähigkeit“ oder „Unterbringungswilligkeit“ sind aus polizeilicher Sicht sachfremde Kriterien, die im Gefahrenabwehrrecht keine Grundlage haben. Sie können daher m.E. auch nicht zu einem Ausschluss der Unterbringungspflicht führen. </a:t>
            </a:r>
          </a:p>
          <a:p>
            <a:pPr marL="0" indent="0">
              <a:buNone/>
            </a:pPr>
            <a:r>
              <a:rPr lang="de-DE" dirty="0"/>
              <a:t>Dieser Auffassung scheint sich jetzt auch der BayVGH anzuschließen:</a:t>
            </a:r>
          </a:p>
          <a:p>
            <a:pPr marL="0" indent="0">
              <a:buNone/>
            </a:pPr>
            <a:endParaRPr lang="de-DE" dirty="0"/>
          </a:p>
          <a:p>
            <a:pPr marL="0" indent="0">
              <a:buNone/>
            </a:pPr>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35</a:t>
            </a:fld>
            <a:endParaRPr lang="en-GB" altLang="de-DE" dirty="0">
              <a:solidFill>
                <a:srgbClr val="000000"/>
              </a:solidFill>
            </a:endParaRPr>
          </a:p>
        </p:txBody>
      </p:sp>
    </p:spTree>
    <p:extLst>
      <p:ext uri="{BB962C8B-B14F-4D97-AF65-F5344CB8AC3E}">
        <p14:creationId xmlns:p14="http://schemas.microsoft.com/office/powerpoint/2010/main" val="8974583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A7AE04C9-1604-42AD-910F-D3214AF85D32}"/>
              </a:ext>
            </a:extLst>
          </p:cNvPr>
          <p:cNvSpPr>
            <a:spLocks noGrp="1"/>
          </p:cNvSpPr>
          <p:nvPr>
            <p:ph type="title"/>
          </p:nvPr>
        </p:nvSpPr>
        <p:spPr/>
        <p:txBody>
          <a:bodyPr/>
          <a:lstStyle/>
          <a:p>
            <a:r>
              <a:rPr lang="de-DE" b="1" dirty="0"/>
              <a:t>VI. Ermessensschrumpfung „auf Null“ / Rechtsanspruch auf Einweisung</a:t>
            </a:r>
          </a:p>
        </p:txBody>
      </p:sp>
      <p:sp>
        <p:nvSpPr>
          <p:cNvPr id="3" name="Inhaltsplatzhalter 2">
            <a:extLst>
              <a:ext uri="{FF2B5EF4-FFF2-40B4-BE49-F238E27FC236}">
                <a16:creationId xmlns="" xmlns:a16="http://schemas.microsoft.com/office/drawing/2014/main" id="{C72EF28D-2B16-41C0-BA03-300B90A6ECD3}"/>
              </a:ext>
            </a:extLst>
          </p:cNvPr>
          <p:cNvSpPr>
            <a:spLocks noGrp="1"/>
          </p:cNvSpPr>
          <p:nvPr>
            <p:ph idx="1"/>
          </p:nvPr>
        </p:nvSpPr>
        <p:spPr>
          <a:xfrm>
            <a:off x="838200" y="1825625"/>
            <a:ext cx="10515600" cy="4664982"/>
          </a:xfrm>
        </p:spPr>
        <p:txBody>
          <a:bodyPr>
            <a:normAutofit fontScale="25000" lnSpcReduction="20000"/>
          </a:bodyPr>
          <a:lstStyle/>
          <a:p>
            <a:pPr marL="0" indent="0">
              <a:buNone/>
            </a:pPr>
            <a:r>
              <a:rPr lang="de-DE" sz="9600" dirty="0"/>
              <a:t>BayVGH: </a:t>
            </a:r>
          </a:p>
          <a:p>
            <a:pPr marL="0" indent="0">
              <a:buNone/>
            </a:pPr>
            <a:r>
              <a:rPr lang="de-DE" sz="9600" dirty="0"/>
              <a:t>Die aus einem sozialschädlichen Verhalten des Obdachlosen folgende „Unterbringungsunfähigkeit“ in einer Gemeinschaftseinrichtung lässt die grundsätzliche Verpflichtung der Sicherheitsbehörde zur Gefahrenabwehr unberührt</a:t>
            </a:r>
            <a:r>
              <a:rPr lang="de-DE" sz="9600" i="1" dirty="0"/>
              <a:t>. „Auch die aus einem unangepassten, sozialschädlichem Verhalten folgende </a:t>
            </a:r>
            <a:r>
              <a:rPr lang="de-DE" sz="9600" i="1" dirty="0" smtClean="0"/>
              <a:t>‚Unterbringungsunfähigkeit‘ </a:t>
            </a:r>
            <a:r>
              <a:rPr lang="de-DE" sz="9600" i="1" dirty="0"/>
              <a:t>in einer Gemeinschaftseinrichtung ändert an der grundsätzlichen Verpflichtung der Sicherheitsbehörde zur Gefahrenabwehr </a:t>
            </a:r>
            <a:r>
              <a:rPr lang="de-DE" sz="9600" i="1" dirty="0" smtClean="0"/>
              <a:t>nichts</a:t>
            </a:r>
            <a:r>
              <a:rPr lang="de-DE" sz="9600" dirty="0" smtClean="0"/>
              <a:t>“ </a:t>
            </a:r>
            <a:r>
              <a:rPr lang="de-DE" sz="9600" dirty="0"/>
              <a:t>(so BayVGH, Beschluss vom 27.12.2017 – 4 CSW 17.1450, </a:t>
            </a:r>
            <a:r>
              <a:rPr lang="de-DE" sz="9600" dirty="0" err="1"/>
              <a:t>juris</a:t>
            </a:r>
            <a:r>
              <a:rPr lang="de-DE" sz="9600" dirty="0"/>
              <a:t>, </a:t>
            </a:r>
            <a:r>
              <a:rPr lang="de-DE" sz="9600" dirty="0" err="1"/>
              <a:t>Rn</a:t>
            </a:r>
            <a:r>
              <a:rPr lang="de-DE" sz="9600" dirty="0"/>
              <a:t> 13, Korrektur seiner früheren Rechtsprechung).</a:t>
            </a:r>
          </a:p>
          <a:p>
            <a:pPr marL="0" indent="0">
              <a:buNone/>
            </a:pPr>
            <a:r>
              <a:rPr lang="de-DE" sz="9600" dirty="0"/>
              <a:t>Bei festgestellter Selbst- oder Fremdgefährdung kommt allerdings vorrangig eine Unterbringung nach dem Unterbringungsgesetz in Betracht (BayVGH, Beschluss vom 27.12.2017 – 4 CSW 17.1450, Leitsatz).</a:t>
            </a:r>
          </a:p>
          <a:p>
            <a:pPr marL="0" indent="0">
              <a:buNone/>
            </a:pPr>
            <a:r>
              <a:rPr lang="de-DE" sz="9600" dirty="0"/>
              <a:t>Die entscheidende Frage ist daher in der Praxis, ob eine andere Behörde (Unterbringungs-, Betreuungsbehörde ) vorranging zuständig ist. Ist dies nicht  möglich, muss eine Gemeinde den Betroffenen zum Schutz seiner Grundrechte unterbringen.</a:t>
            </a:r>
          </a:p>
          <a:p>
            <a:pPr marL="0" indent="0">
              <a:buNone/>
            </a:pPr>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36</a:t>
            </a:fld>
            <a:endParaRPr lang="en-GB" altLang="de-DE" dirty="0">
              <a:solidFill>
                <a:srgbClr val="000000"/>
              </a:solidFill>
            </a:endParaRPr>
          </a:p>
        </p:txBody>
      </p:sp>
    </p:spTree>
    <p:extLst>
      <p:ext uri="{BB962C8B-B14F-4D97-AF65-F5344CB8AC3E}">
        <p14:creationId xmlns:p14="http://schemas.microsoft.com/office/powerpoint/2010/main" val="10776543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91CA3A1A-E8BC-4960-A09F-9BAB08F30D85}"/>
              </a:ext>
            </a:extLst>
          </p:cNvPr>
          <p:cNvSpPr>
            <a:spLocks noGrp="1"/>
          </p:cNvSpPr>
          <p:nvPr>
            <p:ph type="title"/>
          </p:nvPr>
        </p:nvSpPr>
        <p:spPr/>
        <p:txBody>
          <a:bodyPr>
            <a:normAutofit/>
          </a:bodyPr>
          <a:lstStyle/>
          <a:p>
            <a:r>
              <a:rPr lang="de-DE" sz="3200" b="1" dirty="0" err="1"/>
              <a:t>K.H.Ruder</a:t>
            </a:r>
            <a:r>
              <a:rPr lang="de-DE" sz="3200" b="1" dirty="0"/>
              <a:t>: Rechtsfragen zur ordnungsrechtlichen Unterbringungspflicht der Kommunen</a:t>
            </a:r>
          </a:p>
        </p:txBody>
      </p:sp>
      <p:sp>
        <p:nvSpPr>
          <p:cNvPr id="3" name="Inhaltsplatzhalter 2">
            <a:extLst>
              <a:ext uri="{FF2B5EF4-FFF2-40B4-BE49-F238E27FC236}">
                <a16:creationId xmlns="" xmlns:a16="http://schemas.microsoft.com/office/drawing/2014/main" id="{514692EB-53D9-4F2B-AAA3-E16530BC4745}"/>
              </a:ext>
            </a:extLst>
          </p:cNvPr>
          <p:cNvSpPr>
            <a:spLocks noGrp="1"/>
          </p:cNvSpPr>
          <p:nvPr>
            <p:ph idx="1"/>
          </p:nvPr>
        </p:nvSpPr>
        <p:spPr>
          <a:xfrm>
            <a:off x="838200" y="2141537"/>
            <a:ext cx="10515600" cy="4351338"/>
          </a:xfrm>
        </p:spPr>
        <p:txBody>
          <a:bodyPr>
            <a:normAutofit fontScale="32500" lnSpcReduction="20000"/>
          </a:bodyPr>
          <a:lstStyle/>
          <a:p>
            <a:pPr marL="0" indent="0">
              <a:buNone/>
            </a:pPr>
            <a:r>
              <a:rPr lang="de-DE" sz="6000" b="1" dirty="0"/>
              <a:t>Die Verpflichtung der Gemeinden zur Unterbringung jedes Obdachlosen</a:t>
            </a:r>
            <a:endParaRPr lang="de-DE" sz="6400" dirty="0"/>
          </a:p>
          <a:p>
            <a:pPr marL="0" indent="0">
              <a:buNone/>
            </a:pPr>
            <a:r>
              <a:rPr lang="de-DE" sz="7400" dirty="0"/>
              <a:t>Solange – aus welchen Gründen auch immer – eine Unterbringung nach dem </a:t>
            </a:r>
            <a:r>
              <a:rPr lang="de-DE" sz="7400" dirty="0" err="1"/>
              <a:t>NPsychKG</a:t>
            </a:r>
            <a:r>
              <a:rPr lang="de-DE" sz="7400" dirty="0"/>
              <a:t> (= </a:t>
            </a:r>
            <a:r>
              <a:rPr lang="de-DE" sz="7400" dirty="0" err="1"/>
              <a:t>Niedersächsiches</a:t>
            </a:r>
            <a:r>
              <a:rPr lang="de-DE" sz="7400" dirty="0"/>
              <a:t> Gesetz über Hilfen und Schutzmaßnahmen für psychisch Kranke) oder in einer Einrichtung </a:t>
            </a:r>
            <a:r>
              <a:rPr lang="de-DE" sz="7400" dirty="0" err="1"/>
              <a:t>i.S.d.SGB</a:t>
            </a:r>
            <a:r>
              <a:rPr lang="de-DE" sz="7400" dirty="0"/>
              <a:t> XII nicht erfolgt, bleibt es grundsätzlich bei der Verpflichtung der örtlichen Ordnungsbehörde, drohender oder bestehender Obdachlosigkeit mit Mitteln der Gefahrenabwehr zu begegnen. </a:t>
            </a:r>
          </a:p>
          <a:p>
            <a:pPr marL="0" indent="0">
              <a:buNone/>
            </a:pPr>
            <a:r>
              <a:rPr lang="de-DE" sz="7400" dirty="0"/>
              <a:t>„</a:t>
            </a:r>
            <a:r>
              <a:rPr lang="de-DE" sz="7400" i="1" dirty="0"/>
              <a:t>Die Ordnungsbehörde gewährleistet damit gewissermaßen die letzte Absicherung innerhalb des sozialen und ordnungsrechtlichen Systems. Auch ein unangepasstes oder nicht sozialadäquates Verhalten der obdachlosen Person ändert an dieser grundsätzlichen </a:t>
            </a:r>
            <a:r>
              <a:rPr lang="de-DE" sz="7400" i="1" dirty="0" smtClean="0"/>
              <a:t>Verpflichtung …nichts</a:t>
            </a:r>
            <a:r>
              <a:rPr lang="de-DE" sz="7400" i="1" dirty="0"/>
              <a:t>. Vor diesem Hintergrund teilt der Senat nicht die Auffassung  des BayVGH (Beschluss vom 9.1.2017), wonach in extremen Einzelfällen denkbar ist, objektiv obdachlosen Personen im Falle massiver Störungen die obdachmäßige Unterbringung wegen „Unterbringungsunfähigkeit“ zu verweigern</a:t>
            </a:r>
            <a:r>
              <a:rPr lang="de-DE" sz="7400" dirty="0"/>
              <a:t>“ (so OVG NRW, Beschluss vom 10.7.2019 – 9 B 882/19</a:t>
            </a:r>
            <a:r>
              <a:rPr lang="de-DE" sz="6400" dirty="0"/>
              <a:t>).</a:t>
            </a:r>
          </a:p>
          <a:p>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37</a:t>
            </a:fld>
            <a:endParaRPr lang="en-GB" altLang="de-DE" dirty="0">
              <a:solidFill>
                <a:srgbClr val="000000"/>
              </a:solidFill>
            </a:endParaRPr>
          </a:p>
        </p:txBody>
      </p:sp>
    </p:spTree>
    <p:extLst>
      <p:ext uri="{BB962C8B-B14F-4D97-AF65-F5344CB8AC3E}">
        <p14:creationId xmlns:p14="http://schemas.microsoft.com/office/powerpoint/2010/main" val="5627333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75053A95-73F4-456A-94E6-0FFC95FDE347}"/>
              </a:ext>
            </a:extLst>
          </p:cNvPr>
          <p:cNvSpPr>
            <a:spLocks noGrp="1"/>
          </p:cNvSpPr>
          <p:nvPr>
            <p:ph type="title"/>
          </p:nvPr>
        </p:nvSpPr>
        <p:spPr/>
        <p:txBody>
          <a:bodyPr/>
          <a:lstStyle/>
          <a:p>
            <a:r>
              <a:rPr lang="de-DE" b="1" dirty="0"/>
              <a:t>VI. Ermessensschrumpfung „auf Null“ / Rechtsanspruch auf Einweisung</a:t>
            </a:r>
          </a:p>
        </p:txBody>
      </p:sp>
      <p:sp>
        <p:nvSpPr>
          <p:cNvPr id="3" name="Inhaltsplatzhalter 2">
            <a:extLst>
              <a:ext uri="{FF2B5EF4-FFF2-40B4-BE49-F238E27FC236}">
                <a16:creationId xmlns="" xmlns:a16="http://schemas.microsoft.com/office/drawing/2014/main" id="{4F5E0A7B-D96E-48EC-81B5-654ECCF64598}"/>
              </a:ext>
            </a:extLst>
          </p:cNvPr>
          <p:cNvSpPr>
            <a:spLocks noGrp="1"/>
          </p:cNvSpPr>
          <p:nvPr>
            <p:ph idx="1"/>
          </p:nvPr>
        </p:nvSpPr>
        <p:spPr/>
        <p:txBody>
          <a:bodyPr>
            <a:normAutofit fontScale="77500" lnSpcReduction="20000"/>
          </a:bodyPr>
          <a:lstStyle/>
          <a:p>
            <a:pPr marL="0" indent="0">
              <a:buNone/>
            </a:pPr>
            <a:r>
              <a:rPr lang="de-DE" b="1" dirty="0"/>
              <a:t>VG Augsburg:</a:t>
            </a:r>
          </a:p>
          <a:p>
            <a:pPr marL="0" indent="0">
              <a:buNone/>
            </a:pPr>
            <a:r>
              <a:rPr lang="de-DE" dirty="0"/>
              <a:t>Die Antragsgegnerin (= Gemeinde) kann ihre Pflicht, den (drogenabhängigen) Obdachlosen nach dem Obdachlosenrecht unterzubringen, nicht mit dem Einwand einer ausschließlichen Zuständigkeit der Drogenhilfe begegnen. Die Antragsgegnerin ist als Sicherheitsbehörde nach Art. 6 und Art. 7 Abs. 2 Nr. 3 </a:t>
            </a:r>
            <a:r>
              <a:rPr lang="de-DE" dirty="0" err="1"/>
              <a:t>LStVG</a:t>
            </a:r>
            <a:r>
              <a:rPr lang="de-DE" dirty="0"/>
              <a:t> verpflichtet, Obdachlosen eine vorläufige Unterkunft zuzuweisen, um diesen drohende gesundheitliche Gefahren zu beseitigen. </a:t>
            </a:r>
          </a:p>
          <a:p>
            <a:pPr marL="0" indent="0">
              <a:buNone/>
            </a:pPr>
            <a:r>
              <a:rPr lang="de-DE" dirty="0"/>
              <a:t>„</a:t>
            </a:r>
            <a:r>
              <a:rPr lang="de-DE" i="1" dirty="0"/>
              <a:t>Dieser Verpflichtung kann sich die Antragsgegnerin auch im Hinblick auf den Vorrang der Selbsthilfe zumindest dann nicht entziehen, wenn eine Übernachtungsmöglichkeit insbesondere in anderen privatrechtlich organisierten Hilfsorganisationen nicht gegeben ist.  Wenn weder die Sicherheitsbehörden noch Organisationen des Privatrechts für die Unterbringung zuständig wären, wäre dies angesichts der betroffenen hochrangigen Rechtsgüter des Lebens und der körperlichen Unversehrtheit, Art. 2 Abs. 2 Satz 1 GG, nicht sachgerecht. Aus diesem Grund kann sich die Antragsgegnerin auch nicht auf ihre Benutzungssatzung berufen, die Personen, bei denen der Verdacht auf Drogenhandel und/oder -abhängigkeit besteht, von der Aufnahme ausschließt</a:t>
            </a:r>
            <a:r>
              <a:rPr lang="de-DE" dirty="0"/>
              <a:t>“ (VG Augsburg, Beschluss vom 23.8.2018 – Au 8 S 18.1423, </a:t>
            </a:r>
            <a:r>
              <a:rPr lang="de-DE" dirty="0" err="1"/>
              <a:t>juris</a:t>
            </a:r>
            <a:r>
              <a:rPr lang="de-DE" dirty="0"/>
              <a:t>, </a:t>
            </a:r>
            <a:r>
              <a:rPr lang="de-DE" dirty="0" err="1"/>
              <a:t>Rn</a:t>
            </a:r>
            <a:r>
              <a:rPr lang="de-DE" dirty="0"/>
              <a:t> 22).</a:t>
            </a:r>
          </a:p>
          <a:p>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38</a:t>
            </a:fld>
            <a:endParaRPr lang="en-GB" altLang="de-DE" dirty="0">
              <a:solidFill>
                <a:srgbClr val="000000"/>
              </a:solidFill>
            </a:endParaRPr>
          </a:p>
        </p:txBody>
      </p:sp>
    </p:spTree>
    <p:extLst>
      <p:ext uri="{BB962C8B-B14F-4D97-AF65-F5344CB8AC3E}">
        <p14:creationId xmlns:p14="http://schemas.microsoft.com/office/powerpoint/2010/main" val="42068597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8F1A4D6-D797-4847-ABC1-82F5FB507A01}"/>
              </a:ext>
            </a:extLst>
          </p:cNvPr>
          <p:cNvSpPr>
            <a:spLocks noGrp="1"/>
          </p:cNvSpPr>
          <p:nvPr>
            <p:ph type="title"/>
          </p:nvPr>
        </p:nvSpPr>
        <p:spPr>
          <a:xfrm>
            <a:off x="838200" y="291973"/>
            <a:ext cx="10515600" cy="1325563"/>
          </a:xfrm>
        </p:spPr>
        <p:txBody>
          <a:bodyPr/>
          <a:lstStyle/>
          <a:p>
            <a:r>
              <a:rPr lang="de-DE" b="1" dirty="0"/>
              <a:t>VI. Ermessensschrumpfung „auf Null“ / Rechtsanspruch auf Einweisung</a:t>
            </a:r>
          </a:p>
        </p:txBody>
      </p:sp>
      <p:sp>
        <p:nvSpPr>
          <p:cNvPr id="3" name="Inhaltsplatzhalter 2">
            <a:extLst>
              <a:ext uri="{FF2B5EF4-FFF2-40B4-BE49-F238E27FC236}">
                <a16:creationId xmlns="" xmlns:a16="http://schemas.microsoft.com/office/drawing/2014/main" id="{C3E9A2B2-ABCA-438B-AA10-8739D7A6CEE7}"/>
              </a:ext>
            </a:extLst>
          </p:cNvPr>
          <p:cNvSpPr>
            <a:spLocks noGrp="1"/>
          </p:cNvSpPr>
          <p:nvPr>
            <p:ph idx="1"/>
          </p:nvPr>
        </p:nvSpPr>
        <p:spPr/>
        <p:txBody>
          <a:bodyPr>
            <a:normAutofit fontScale="77500" lnSpcReduction="20000"/>
          </a:bodyPr>
          <a:lstStyle/>
          <a:p>
            <a:pPr marL="0" indent="0">
              <a:buNone/>
            </a:pPr>
            <a:r>
              <a:rPr lang="de-DE" b="1" dirty="0"/>
              <a:t>Für die Praxis bedeutet diese Rechtsprechung:</a:t>
            </a:r>
          </a:p>
          <a:p>
            <a:pPr marL="0" indent="0">
              <a:buNone/>
            </a:pPr>
            <a:r>
              <a:rPr lang="de-DE" dirty="0"/>
              <a:t>Die Gemeinde kann zunächst versuchen, bei kranken, renitenten oder auffälligen Personen eine Unterbringung unter Verweis auf die sachliche Zuständigkeit andere Einrichtungen / andere Zuständigkeiten abzulehnen. </a:t>
            </a:r>
          </a:p>
          <a:p>
            <a:pPr marL="0" indent="0">
              <a:buNone/>
            </a:pPr>
            <a:r>
              <a:rPr lang="de-DE" dirty="0"/>
              <a:t>Wird die obdachlose Person von diesen Einrichtungen nicht untergebracht und besteht sie auf einer Unterbringung, hat die Gemeinde zum Schutz der bedrohten Menschenrechte keine andere Wahl, als diese Personen notdürftig unterzubringen.</a:t>
            </a:r>
          </a:p>
          <a:p>
            <a:pPr marL="0" indent="0">
              <a:buNone/>
            </a:pPr>
            <a:r>
              <a:rPr lang="de-DE" b="1" dirty="0"/>
              <a:t>Hinweise:</a:t>
            </a:r>
            <a:r>
              <a:rPr lang="de-DE" dirty="0"/>
              <a:t> </a:t>
            </a:r>
          </a:p>
          <a:p>
            <a:pPr marL="0" indent="0">
              <a:buNone/>
            </a:pPr>
            <a:r>
              <a:rPr lang="de-DE" dirty="0"/>
              <a:t>Nach </a:t>
            </a:r>
            <a:r>
              <a:rPr lang="de-DE" b="1" dirty="0"/>
              <a:t>§ 7 </a:t>
            </a:r>
            <a:r>
              <a:rPr lang="de-DE" b="1" dirty="0" err="1"/>
              <a:t>NPsychKG</a:t>
            </a:r>
            <a:r>
              <a:rPr lang="de-DE" b="1" dirty="0"/>
              <a:t> </a:t>
            </a:r>
            <a:r>
              <a:rPr lang="de-DE" dirty="0"/>
              <a:t>kann der sozialpsychiatrische Dienst um Unterstützung gebeten </a:t>
            </a:r>
            <a:r>
              <a:rPr lang="de-DE" dirty="0" smtClean="0"/>
              <a:t>werden.</a:t>
            </a:r>
            <a:endParaRPr lang="de-DE" dirty="0"/>
          </a:p>
          <a:p>
            <a:pPr marL="0" indent="0">
              <a:buNone/>
            </a:pPr>
            <a:r>
              <a:rPr lang="de-DE" dirty="0"/>
              <a:t>In strittigen Fällen sollte das Gesundheitsamt bzw. der Amtsarzt eingeschaltet werden – notfalls auch von der Gemeinde ein Facharzt mit einer ärztlichen Begutachtung / Stellungnahme beauftragt werden. Der Arzt muss dann auch aufgefordert werden, detailliert zu den Unterbringungsbedingungen Stellung zu nehmen.</a:t>
            </a:r>
          </a:p>
          <a:p>
            <a:pPr marL="0" indent="0">
              <a:buNone/>
            </a:pPr>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39</a:t>
            </a:fld>
            <a:endParaRPr lang="en-GB" altLang="de-DE" dirty="0">
              <a:solidFill>
                <a:srgbClr val="000000"/>
              </a:solidFill>
            </a:endParaRPr>
          </a:p>
        </p:txBody>
      </p:sp>
    </p:spTree>
    <p:extLst>
      <p:ext uri="{BB962C8B-B14F-4D97-AF65-F5344CB8AC3E}">
        <p14:creationId xmlns:p14="http://schemas.microsoft.com/office/powerpoint/2010/main" val="1095556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4C8F4A84-5258-4902-8172-A331D49A9994}"/>
              </a:ext>
            </a:extLst>
          </p:cNvPr>
          <p:cNvSpPr>
            <a:spLocks noGrp="1"/>
          </p:cNvSpPr>
          <p:nvPr>
            <p:ph type="title"/>
          </p:nvPr>
        </p:nvSpPr>
        <p:spPr/>
        <p:txBody>
          <a:bodyPr/>
          <a:lstStyle/>
          <a:p>
            <a:r>
              <a:rPr lang="de-DE" dirty="0"/>
              <a:t>I. Literaturhinweise </a:t>
            </a:r>
          </a:p>
        </p:txBody>
      </p:sp>
      <p:sp>
        <p:nvSpPr>
          <p:cNvPr id="3" name="Inhaltsplatzhalter 2">
            <a:extLst>
              <a:ext uri="{FF2B5EF4-FFF2-40B4-BE49-F238E27FC236}">
                <a16:creationId xmlns="" xmlns:a16="http://schemas.microsoft.com/office/drawing/2014/main" id="{7A433D2A-57DB-4E3A-BFD5-05FC1278DED8}"/>
              </a:ext>
            </a:extLst>
          </p:cNvPr>
          <p:cNvSpPr>
            <a:spLocks noGrp="1"/>
          </p:cNvSpPr>
          <p:nvPr>
            <p:ph idx="1"/>
          </p:nvPr>
        </p:nvSpPr>
        <p:spPr/>
        <p:txBody>
          <a:bodyPr>
            <a:normAutofit fontScale="25000" lnSpcReduction="20000"/>
          </a:bodyPr>
          <a:lstStyle/>
          <a:p>
            <a:pPr>
              <a:lnSpc>
                <a:spcPct val="120000"/>
              </a:lnSpc>
            </a:pPr>
            <a:r>
              <a:rPr lang="de-DE" sz="9600" dirty="0"/>
              <a:t>Ruder Karl-Heinz / Frank Bätge, Obdachlosigkeit, Sozial- und ordnungsrechtliche Maßnahmen zu ihrer Vermeidung und Beseitigung, 2. Aufl. 2018, Carl Link Kommunalverlag</a:t>
            </a:r>
          </a:p>
          <a:p>
            <a:pPr>
              <a:lnSpc>
                <a:spcPct val="120000"/>
              </a:lnSpc>
              <a:spcBef>
                <a:spcPts val="0"/>
              </a:spcBef>
            </a:pPr>
            <a:r>
              <a:rPr lang="de-DE" sz="9600" dirty="0"/>
              <a:t>Ehmann, Obdachlosigkeit, Ein Leitfaden für Kommunen, 3. Aufl., 2019</a:t>
            </a:r>
          </a:p>
          <a:p>
            <a:pPr>
              <a:lnSpc>
                <a:spcPct val="120000"/>
              </a:lnSpc>
              <a:spcBef>
                <a:spcPts val="0"/>
              </a:spcBef>
            </a:pPr>
            <a:r>
              <a:rPr lang="de-DE" sz="9600" dirty="0"/>
              <a:t>Ruder, Obdachlosenpolizeirecht, Der Anspruch auf Zuweisung einer Unterkunft und seine praktische Durchsetzung in „Alternativen zu Entrechtung und Ausgrenzung“ </a:t>
            </a:r>
            <a:r>
              <a:rPr lang="de-DE" sz="9600" dirty="0" err="1"/>
              <a:t>Hg</a:t>
            </a:r>
            <a:r>
              <a:rPr lang="de-DE" sz="9600" dirty="0"/>
              <a:t>. Stefan </a:t>
            </a:r>
            <a:r>
              <a:rPr lang="de-DE" sz="9600" dirty="0" err="1"/>
              <a:t>Gillich</a:t>
            </a:r>
            <a:r>
              <a:rPr lang="de-DE" sz="9600" dirty="0"/>
              <a:t>/ Rolf </a:t>
            </a:r>
            <a:r>
              <a:rPr lang="de-DE" sz="9600" dirty="0" err="1"/>
              <a:t>Keicher</a:t>
            </a:r>
            <a:r>
              <a:rPr lang="de-DE" sz="9600" dirty="0"/>
              <a:t>, Lambertus, 2019, S. 61 ff.</a:t>
            </a:r>
          </a:p>
          <a:p>
            <a:pPr>
              <a:lnSpc>
                <a:spcPct val="120000"/>
              </a:lnSpc>
              <a:spcBef>
                <a:spcPts val="0"/>
              </a:spcBef>
            </a:pPr>
            <a:r>
              <a:rPr lang="de-DE" sz="9600" dirty="0"/>
              <a:t>Ruder, Polizeirecht Baden-Württemberg, 8. Aufl., 2015, Nomos-Verlag Baden-Baden – Neubearbeitung der 9. Auflage für 2019 vorgesehen. </a:t>
            </a:r>
          </a:p>
          <a:p>
            <a:pPr>
              <a:lnSpc>
                <a:spcPct val="120000"/>
              </a:lnSpc>
              <a:spcBef>
                <a:spcPts val="0"/>
              </a:spcBef>
            </a:pPr>
            <a:r>
              <a:rPr lang="de-DE" sz="9600" dirty="0"/>
              <a:t>Ruder, Die polizeiliche Unterbringung von Obdachlosen unter besonderer Berücksichtigung der Anschlussunterbringung von Flüchtlingen, </a:t>
            </a:r>
            <a:r>
              <a:rPr lang="de-DE" sz="9600" dirty="0" err="1"/>
              <a:t>VBlBW</a:t>
            </a:r>
            <a:r>
              <a:rPr lang="de-DE" sz="9600" dirty="0"/>
              <a:t> (= Verwaltungsblatt Baden-Württemberg), 2017, S. 1 ff.</a:t>
            </a:r>
          </a:p>
          <a:p>
            <a:endParaRPr lang="de-DE" dirty="0"/>
          </a:p>
        </p:txBody>
      </p:sp>
    </p:spTree>
    <p:extLst>
      <p:ext uri="{BB962C8B-B14F-4D97-AF65-F5344CB8AC3E}">
        <p14:creationId xmlns:p14="http://schemas.microsoft.com/office/powerpoint/2010/main" val="9575860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2987350-040D-472A-88F8-C728B6C3E99F}"/>
              </a:ext>
            </a:extLst>
          </p:cNvPr>
          <p:cNvSpPr>
            <a:spLocks noGrp="1"/>
          </p:cNvSpPr>
          <p:nvPr>
            <p:ph type="title"/>
          </p:nvPr>
        </p:nvSpPr>
        <p:spPr/>
        <p:txBody>
          <a:bodyPr/>
          <a:lstStyle/>
          <a:p>
            <a:r>
              <a:rPr lang="de-DE" b="1" dirty="0"/>
              <a:t>VI. Ermessensschrumpfung „auf Null“ / Rechtsanspruch auf Einweisung</a:t>
            </a:r>
            <a:endParaRPr lang="de-DE" dirty="0"/>
          </a:p>
        </p:txBody>
      </p:sp>
      <p:sp>
        <p:nvSpPr>
          <p:cNvPr id="3" name="Inhaltsplatzhalter 2">
            <a:extLst>
              <a:ext uri="{FF2B5EF4-FFF2-40B4-BE49-F238E27FC236}">
                <a16:creationId xmlns="" xmlns:a16="http://schemas.microsoft.com/office/drawing/2014/main" id="{E48ECB00-77BF-425C-A946-59046D7ABA4B}"/>
              </a:ext>
            </a:extLst>
          </p:cNvPr>
          <p:cNvSpPr>
            <a:spLocks noGrp="1"/>
          </p:cNvSpPr>
          <p:nvPr>
            <p:ph idx="1"/>
          </p:nvPr>
        </p:nvSpPr>
        <p:spPr/>
        <p:txBody>
          <a:bodyPr>
            <a:normAutofit fontScale="92500" lnSpcReduction="20000"/>
          </a:bodyPr>
          <a:lstStyle/>
          <a:p>
            <a:pPr marL="0" indent="0">
              <a:buNone/>
            </a:pPr>
            <a:r>
              <a:rPr lang="de-DE" b="1" dirty="0"/>
              <a:t>Vorschlag: Beauftragung von Wohlfahrtsverbänden mit der Betreuung / Beratung eingewiesener Obdachloser.</a:t>
            </a:r>
          </a:p>
          <a:p>
            <a:pPr marL="0" indent="0">
              <a:buNone/>
            </a:pPr>
            <a:r>
              <a:rPr lang="de-DE" dirty="0"/>
              <a:t>Ein großes Problem in der Praxis ergibt sich aus der Feststellung, dass mit einer rein ordnungsrechtlichen Unterbringung keinerlei Beratung, Betreuung, Pflege, regelmäßige Aufsicht oder Ähnliches des Eingewiesenen / der Unterkunft verbunden ist. Oft kümmert sich niemand um die Unterkünfte und um das Zusammenleben der eingewiesenen Personen. Dies kann zu menschenunwürdigen Zuständen in den Unterkünften führen.</a:t>
            </a:r>
          </a:p>
          <a:p>
            <a:pPr marL="0" indent="0">
              <a:buNone/>
            </a:pPr>
            <a:r>
              <a:rPr lang="de-DE" dirty="0"/>
              <a:t>Die Gemeinden sind gut beraten, wenn sie sich fachliche Hilfe „einkaufen“ und mit Caritas, Diakonie oder sonstigen Einrichtungen Betreuungsverträge abschließen. Gerade auf dem Hintergrund der aktuellen Rechtsprechung wird ein derartiges Vorgehen im Interesse </a:t>
            </a:r>
            <a:r>
              <a:rPr lang="de-DE" dirty="0" smtClean="0"/>
              <a:t>aller </a:t>
            </a:r>
            <a:r>
              <a:rPr lang="de-DE" dirty="0"/>
              <a:t>dringend empfohlen. Auf lange Sicht ist dieses Vorgehen sicher auch eine kostengünstigere Lösung als die Eingewiesenen sich selbst zu überlassen.</a:t>
            </a:r>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40</a:t>
            </a:fld>
            <a:endParaRPr lang="en-GB" altLang="de-DE" dirty="0">
              <a:solidFill>
                <a:srgbClr val="000000"/>
              </a:solidFill>
            </a:endParaRPr>
          </a:p>
        </p:txBody>
      </p:sp>
    </p:spTree>
    <p:extLst>
      <p:ext uri="{BB962C8B-B14F-4D97-AF65-F5344CB8AC3E}">
        <p14:creationId xmlns:p14="http://schemas.microsoft.com/office/powerpoint/2010/main" val="14455316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CF36BE1D-0120-4316-9FA2-4262982441B9}"/>
              </a:ext>
            </a:extLst>
          </p:cNvPr>
          <p:cNvSpPr>
            <a:spLocks noGrp="1"/>
          </p:cNvSpPr>
          <p:nvPr>
            <p:ph type="title"/>
          </p:nvPr>
        </p:nvSpPr>
        <p:spPr/>
        <p:txBody>
          <a:bodyPr/>
          <a:lstStyle/>
          <a:p>
            <a:r>
              <a:rPr lang="de-DE" b="1" dirty="0"/>
              <a:t>VII. Vorrang der Selbsthilfe / Grundsatz der Erforderlichkeit</a:t>
            </a:r>
          </a:p>
        </p:txBody>
      </p:sp>
      <p:sp>
        <p:nvSpPr>
          <p:cNvPr id="3" name="Inhaltsplatzhalter 2">
            <a:extLst>
              <a:ext uri="{FF2B5EF4-FFF2-40B4-BE49-F238E27FC236}">
                <a16:creationId xmlns="" xmlns:a16="http://schemas.microsoft.com/office/drawing/2014/main" id="{6DD7D311-DD34-475A-9554-4A06F64F86EB}"/>
              </a:ext>
            </a:extLst>
          </p:cNvPr>
          <p:cNvSpPr>
            <a:spLocks noGrp="1"/>
          </p:cNvSpPr>
          <p:nvPr>
            <p:ph idx="1"/>
          </p:nvPr>
        </p:nvSpPr>
        <p:spPr/>
        <p:txBody>
          <a:bodyPr>
            <a:normAutofit fontScale="92500" lnSpcReduction="20000"/>
          </a:bodyPr>
          <a:lstStyle/>
          <a:p>
            <a:pPr marL="0" indent="0">
              <a:buNone/>
            </a:pPr>
            <a:r>
              <a:rPr lang="de-DE" b="1" dirty="0"/>
              <a:t>OVG Berlin-Brandenburg</a:t>
            </a:r>
            <a:r>
              <a:rPr lang="de-DE" dirty="0"/>
              <a:t>: „</a:t>
            </a:r>
            <a:r>
              <a:rPr lang="de-DE" i="1" dirty="0"/>
              <a:t>Ein Anspruch auf Zuweisung einer Unterkunft besteht nicht, wenn der Betroffene zur Selbsthilfe in der Lage ist. Diese hat stets Vorrang vor ordnungsbehördlichen Maßnahmen, denn nach den ordnungspolizeilichen Grundsätzen ist zunächst der „Störer“ grundsätzlich zur Beseitigung der „Störung“ verpflichtet. Wer staatlichen Schutz vor angeblicher Obdachlosigkeit begehrt, ist grundsätzlich gehalten, einer drohenden Obdachlosigkeit durch intensive eigene Bemühungen um eine Unterkunft entgegenzuwirken</a:t>
            </a:r>
            <a:r>
              <a:rPr lang="de-DE" dirty="0"/>
              <a:t>“ (Beschluss vom 1.8.2018 - OVG 1 S 38.18).</a:t>
            </a:r>
          </a:p>
          <a:p>
            <a:pPr marL="0" indent="0">
              <a:buNone/>
            </a:pPr>
            <a:r>
              <a:rPr lang="de-DE" dirty="0"/>
              <a:t>Der Grundsatz des  Vorrangs der Selbsthilfe wurde von der Polizeirechtslehre entwickelt. Er findet in den Polizei- und Ordnungsgesetzen keine Grundlage. In polizeilicher Hinsicht kommt es vielmehr ausschließlich darauf an, ob eine ordnungsrechtliche Maßnahme </a:t>
            </a:r>
            <a:r>
              <a:rPr lang="de-DE" b="1" dirty="0"/>
              <a:t>erforderlich</a:t>
            </a:r>
            <a:r>
              <a:rPr lang="de-DE" dirty="0"/>
              <a:t> ist (Grundsatz der Erforderlichkeit). Nur nach diesem Kriterium sind die Voraussetzungen zu prüfen, ob eine Unterbringungspflicht besteht oder nicht.</a:t>
            </a:r>
          </a:p>
        </p:txBody>
      </p:sp>
      <p:sp>
        <p:nvSpPr>
          <p:cNvPr id="5"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41</a:t>
            </a:fld>
            <a:endParaRPr lang="en-GB" altLang="de-DE" dirty="0">
              <a:solidFill>
                <a:srgbClr val="000000"/>
              </a:solidFill>
            </a:endParaRPr>
          </a:p>
        </p:txBody>
      </p:sp>
    </p:spTree>
    <p:extLst>
      <p:ext uri="{BB962C8B-B14F-4D97-AF65-F5344CB8AC3E}">
        <p14:creationId xmlns:p14="http://schemas.microsoft.com/office/powerpoint/2010/main" val="31316426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B9054FB1-7451-4DA0-87A5-22EA14D452A4}"/>
              </a:ext>
            </a:extLst>
          </p:cNvPr>
          <p:cNvSpPr>
            <a:spLocks noGrp="1"/>
          </p:cNvSpPr>
          <p:nvPr>
            <p:ph type="title"/>
          </p:nvPr>
        </p:nvSpPr>
        <p:spPr>
          <a:xfrm>
            <a:off x="841480" y="227965"/>
            <a:ext cx="10515600" cy="1325563"/>
          </a:xfrm>
        </p:spPr>
        <p:txBody>
          <a:bodyPr/>
          <a:lstStyle/>
          <a:p>
            <a:r>
              <a:rPr lang="de-DE" b="1" dirty="0"/>
              <a:t>VII. Vorrang der Selbsthilfe / Grundsatz der Erforderlichkeit</a:t>
            </a:r>
          </a:p>
        </p:txBody>
      </p:sp>
      <p:sp>
        <p:nvSpPr>
          <p:cNvPr id="3" name="Inhaltsplatzhalter 2">
            <a:extLst>
              <a:ext uri="{FF2B5EF4-FFF2-40B4-BE49-F238E27FC236}">
                <a16:creationId xmlns="" xmlns:a16="http://schemas.microsoft.com/office/drawing/2014/main" id="{486A92D0-30D6-405D-9AA7-1A5B61A8FBAC}"/>
              </a:ext>
            </a:extLst>
          </p:cNvPr>
          <p:cNvSpPr>
            <a:spLocks noGrp="1"/>
          </p:cNvSpPr>
          <p:nvPr>
            <p:ph idx="1"/>
          </p:nvPr>
        </p:nvSpPr>
        <p:spPr/>
        <p:txBody>
          <a:bodyPr>
            <a:normAutofit fontScale="77500" lnSpcReduction="20000"/>
          </a:bodyPr>
          <a:lstStyle/>
          <a:p>
            <a:pPr marL="0" indent="0">
              <a:buNone/>
            </a:pPr>
            <a:r>
              <a:rPr lang="de-DE" sz="3600" b="1" dirty="0"/>
              <a:t>BayVGH:</a:t>
            </a:r>
            <a:r>
              <a:rPr lang="de-DE" sz="3600" dirty="0"/>
              <a:t> </a:t>
            </a:r>
            <a:r>
              <a:rPr lang="de-DE" sz="3600" i="1" dirty="0"/>
              <a:t>Personen, denen die Obdachlosigkeit droht, sind zur Selbsthilfe verpflichtet, so dass die Sicherheitsbehörde auf eigene Maßnahmen verzichten kann, wenn sich der Betroffene durch die Inanspruchnahme anderweitiger Hilfsangebote oder durch den Einsatz eigener Sach- oder Finanzmittel in zumutbarer Weise aus eigener Kraft geeigneten Wohnraum verschaffen kann </a:t>
            </a:r>
            <a:r>
              <a:rPr lang="de-DE" sz="3600" dirty="0"/>
              <a:t>(BayVGH, Beschluss vom 7.5.2018 – 4 CE 18.965, </a:t>
            </a:r>
            <a:r>
              <a:rPr lang="de-DE" sz="3600" dirty="0" err="1"/>
              <a:t>Rn</a:t>
            </a:r>
            <a:r>
              <a:rPr lang="de-DE" sz="3600" dirty="0"/>
              <a:t> 13). </a:t>
            </a:r>
          </a:p>
          <a:p>
            <a:pPr marL="0" indent="0">
              <a:buNone/>
            </a:pPr>
            <a:r>
              <a:rPr lang="de-DE" sz="3600" dirty="0"/>
              <a:t>Dabei ist darauf abzustellen, „ob  sich der Betreffende unter Ausschöpfung aller ihm zu Gebote stehenden zumutbaren Eigenmaßnahmen, auch finanzieller Art, selber eine nur vorübergehende und den Mindestanforderungen genügende Bleibe verschaffen kann (so VG Würzburg, Beschluss vom 27.4.2017, W 5 K 16.659, </a:t>
            </a:r>
            <a:r>
              <a:rPr lang="de-DE" sz="3600" dirty="0" err="1"/>
              <a:t>juris</a:t>
            </a:r>
            <a:r>
              <a:rPr lang="de-DE" sz="3600" dirty="0"/>
              <a:t>, </a:t>
            </a:r>
            <a:r>
              <a:rPr lang="de-DE" sz="3600" dirty="0" err="1"/>
              <a:t>Rn</a:t>
            </a:r>
            <a:r>
              <a:rPr lang="de-DE" sz="3600" dirty="0"/>
              <a:t> 34).</a:t>
            </a:r>
          </a:p>
          <a:p>
            <a:pPr marL="0" indent="0">
              <a:buNone/>
            </a:pPr>
            <a:endParaRPr lang="de-DE" b="1"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42</a:t>
            </a:fld>
            <a:endParaRPr lang="en-GB" altLang="de-DE" dirty="0">
              <a:solidFill>
                <a:srgbClr val="000000"/>
              </a:solidFill>
            </a:endParaRPr>
          </a:p>
        </p:txBody>
      </p:sp>
    </p:spTree>
    <p:extLst>
      <p:ext uri="{BB962C8B-B14F-4D97-AF65-F5344CB8AC3E}">
        <p14:creationId xmlns:p14="http://schemas.microsoft.com/office/powerpoint/2010/main" val="3669018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202533B-9CE9-4D87-8FCE-7362D00E7028}"/>
              </a:ext>
            </a:extLst>
          </p:cNvPr>
          <p:cNvSpPr>
            <a:spLocks noGrp="1"/>
          </p:cNvSpPr>
          <p:nvPr>
            <p:ph type="title"/>
          </p:nvPr>
        </p:nvSpPr>
        <p:spPr/>
        <p:txBody>
          <a:bodyPr/>
          <a:lstStyle/>
          <a:p>
            <a:r>
              <a:rPr lang="de-DE" b="1" dirty="0"/>
              <a:t>VII. Vorrang der Selbsthilfe / Grundsatz der Erforderlichkeit</a:t>
            </a:r>
          </a:p>
        </p:txBody>
      </p:sp>
      <p:sp>
        <p:nvSpPr>
          <p:cNvPr id="3" name="Inhaltsplatzhalter 2">
            <a:extLst>
              <a:ext uri="{FF2B5EF4-FFF2-40B4-BE49-F238E27FC236}">
                <a16:creationId xmlns="" xmlns:a16="http://schemas.microsoft.com/office/drawing/2014/main" id="{89B8554E-0B66-4268-AC9D-6660DB55313E}"/>
              </a:ext>
            </a:extLst>
          </p:cNvPr>
          <p:cNvSpPr>
            <a:spLocks noGrp="1"/>
          </p:cNvSpPr>
          <p:nvPr>
            <p:ph idx="1"/>
          </p:nvPr>
        </p:nvSpPr>
        <p:spPr/>
        <p:txBody>
          <a:bodyPr>
            <a:normAutofit lnSpcReduction="10000"/>
          </a:bodyPr>
          <a:lstStyle/>
          <a:p>
            <a:pPr marL="0" indent="0">
              <a:spcBef>
                <a:spcPts val="55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400" dirty="0"/>
              <a:t>Die </a:t>
            </a:r>
            <a:r>
              <a:rPr lang="en-GB" altLang="de-DE" sz="2400" dirty="0" err="1"/>
              <a:t>Frage</a:t>
            </a:r>
            <a:r>
              <a:rPr lang="en-GB" altLang="de-DE" sz="2400" dirty="0"/>
              <a:t> </a:t>
            </a:r>
            <a:r>
              <a:rPr lang="en-GB" altLang="de-DE" sz="2400" dirty="0" err="1"/>
              <a:t>nach</a:t>
            </a:r>
            <a:r>
              <a:rPr lang="en-GB" altLang="de-DE" sz="2400" dirty="0"/>
              <a:t> der </a:t>
            </a:r>
            <a:r>
              <a:rPr lang="en-GB" altLang="de-DE" sz="2400" dirty="0" err="1"/>
              <a:t>der</a:t>
            </a:r>
            <a:r>
              <a:rPr lang="en-GB" altLang="de-DE" sz="2400" dirty="0"/>
              <a:t> </a:t>
            </a:r>
            <a:r>
              <a:rPr lang="en-GB" altLang="de-DE" sz="2400" b="1" dirty="0" err="1"/>
              <a:t>Erforderlichkeit</a:t>
            </a:r>
            <a:r>
              <a:rPr lang="en-GB" altLang="de-DE" sz="2400" dirty="0"/>
              <a:t>  </a:t>
            </a:r>
            <a:r>
              <a:rPr lang="en-GB" altLang="de-DE" sz="2400" dirty="0" err="1"/>
              <a:t>ordnungsrechtlicher</a:t>
            </a:r>
            <a:r>
              <a:rPr lang="en-GB" altLang="de-DE" sz="2400" dirty="0"/>
              <a:t> </a:t>
            </a:r>
            <a:r>
              <a:rPr lang="en-GB" altLang="de-DE" sz="2400" dirty="0" err="1"/>
              <a:t>Maßnahmen</a:t>
            </a:r>
            <a:r>
              <a:rPr lang="en-GB" altLang="de-DE" sz="2400" dirty="0"/>
              <a:t> </a:t>
            </a:r>
            <a:r>
              <a:rPr lang="en-GB" altLang="de-DE" sz="2400" dirty="0" err="1"/>
              <a:t>kann</a:t>
            </a:r>
            <a:r>
              <a:rPr lang="en-GB" altLang="de-DE" sz="2400" dirty="0"/>
              <a:t> </a:t>
            </a:r>
            <a:r>
              <a:rPr lang="en-GB" altLang="de-DE" sz="2400" dirty="0" err="1"/>
              <a:t>sich</a:t>
            </a:r>
            <a:r>
              <a:rPr lang="en-GB" altLang="de-DE" sz="2400" dirty="0"/>
              <a:t> </a:t>
            </a:r>
            <a:r>
              <a:rPr lang="en-GB" altLang="de-DE" sz="2400" dirty="0" err="1" smtClean="0"/>
              <a:t>beispielsweise</a:t>
            </a:r>
            <a:r>
              <a:rPr lang="en-GB" altLang="de-DE" sz="2400" dirty="0" smtClean="0"/>
              <a:t> </a:t>
            </a:r>
            <a:r>
              <a:rPr lang="en-GB" altLang="de-DE" sz="2400" dirty="0" err="1" smtClean="0"/>
              <a:t>stellen</a:t>
            </a:r>
            <a:r>
              <a:rPr lang="en-GB" altLang="de-DE" sz="2400" dirty="0"/>
              <a:t>, </a:t>
            </a:r>
            <a:r>
              <a:rPr lang="en-GB" altLang="de-DE" sz="2400" dirty="0" err="1"/>
              <a:t>wenn</a:t>
            </a:r>
            <a:r>
              <a:rPr lang="en-GB" altLang="de-DE" sz="2400" dirty="0"/>
              <a:t>: </a:t>
            </a:r>
          </a:p>
          <a:p>
            <a:pPr lvl="3">
              <a:spcBef>
                <a:spcPts val="550"/>
              </a:spcBef>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400" dirty="0" err="1"/>
              <a:t>ausreichend</a:t>
            </a:r>
            <a:r>
              <a:rPr lang="en-GB" altLang="de-DE" sz="2400" dirty="0"/>
              <a:t> </a:t>
            </a:r>
            <a:r>
              <a:rPr lang="en-GB" altLang="de-DE" sz="2400" dirty="0" err="1"/>
              <a:t>Sozialhilfe</a:t>
            </a:r>
            <a:r>
              <a:rPr lang="en-GB" altLang="de-DE" sz="2400" dirty="0"/>
              <a:t> </a:t>
            </a:r>
            <a:r>
              <a:rPr lang="en-GB" altLang="de-DE" sz="2400" dirty="0" err="1"/>
              <a:t>bezogen</a:t>
            </a:r>
            <a:r>
              <a:rPr lang="en-GB" altLang="de-DE" sz="2400" dirty="0"/>
              <a:t> </a:t>
            </a:r>
            <a:r>
              <a:rPr lang="en-GB" altLang="de-DE" sz="2400" dirty="0" err="1"/>
              <a:t>wird</a:t>
            </a:r>
            <a:endParaRPr lang="en-GB" altLang="de-DE" sz="2400" dirty="0"/>
          </a:p>
          <a:p>
            <a:pPr lvl="3">
              <a:spcBef>
                <a:spcPts val="550"/>
              </a:spcBef>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400" dirty="0" err="1"/>
              <a:t>eigene</a:t>
            </a:r>
            <a:r>
              <a:rPr lang="en-GB" altLang="de-DE" sz="2400" dirty="0"/>
              <a:t> </a:t>
            </a:r>
            <a:r>
              <a:rPr lang="en-GB" altLang="de-DE" sz="2400" dirty="0" err="1"/>
              <a:t>Mittel</a:t>
            </a:r>
            <a:r>
              <a:rPr lang="en-GB" altLang="de-DE" sz="2400" dirty="0"/>
              <a:t> </a:t>
            </a:r>
            <a:r>
              <a:rPr lang="en-GB" altLang="de-DE" sz="2400" dirty="0" err="1"/>
              <a:t>vorhanden</a:t>
            </a:r>
            <a:r>
              <a:rPr lang="en-GB" altLang="de-DE" sz="2400" dirty="0"/>
              <a:t> </a:t>
            </a:r>
            <a:r>
              <a:rPr lang="en-GB" altLang="de-DE" sz="2400" dirty="0" err="1"/>
              <a:t>sind</a:t>
            </a:r>
            <a:endParaRPr lang="en-GB" altLang="de-DE" sz="2400" dirty="0"/>
          </a:p>
          <a:p>
            <a:pPr lvl="3">
              <a:spcBef>
                <a:spcPts val="550"/>
              </a:spcBef>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400" dirty="0" err="1"/>
              <a:t>Unterhaltsansprüche</a:t>
            </a:r>
            <a:r>
              <a:rPr lang="en-GB" altLang="de-DE" sz="2400" dirty="0"/>
              <a:t> </a:t>
            </a:r>
            <a:r>
              <a:rPr lang="en-GB" altLang="de-DE" sz="2400" dirty="0" err="1"/>
              <a:t>bestehen</a:t>
            </a:r>
            <a:endParaRPr lang="en-GB" altLang="de-DE" sz="2400" dirty="0"/>
          </a:p>
          <a:p>
            <a:pPr lvl="3">
              <a:spcBef>
                <a:spcPts val="550"/>
              </a:spcBef>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400" dirty="0" err="1"/>
              <a:t>Sozialleistungsansprüche</a:t>
            </a:r>
            <a:r>
              <a:rPr lang="en-GB" altLang="de-DE" sz="2400" dirty="0"/>
              <a:t> </a:t>
            </a:r>
            <a:r>
              <a:rPr lang="en-GB" altLang="de-DE" sz="2400" dirty="0" err="1"/>
              <a:t>bestehen</a:t>
            </a:r>
            <a:endParaRPr lang="en-GB" altLang="de-DE" sz="2400" dirty="0"/>
          </a:p>
          <a:p>
            <a:pPr lvl="3">
              <a:spcBef>
                <a:spcPts val="550"/>
              </a:spcBef>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400" dirty="0"/>
              <a:t>der </a:t>
            </a:r>
            <a:r>
              <a:rPr lang="en-GB" altLang="de-DE" sz="2400" dirty="0" err="1"/>
              <a:t>Betroffene</a:t>
            </a:r>
            <a:r>
              <a:rPr lang="en-GB" altLang="de-DE" sz="2400" dirty="0"/>
              <a:t> </a:t>
            </a:r>
            <a:r>
              <a:rPr lang="en-GB" altLang="de-DE" sz="2400" dirty="0" err="1"/>
              <a:t>durch</a:t>
            </a:r>
            <a:r>
              <a:rPr lang="en-GB" altLang="de-DE" sz="2400" dirty="0"/>
              <a:t> </a:t>
            </a:r>
            <a:r>
              <a:rPr lang="en-GB" altLang="de-DE" sz="2400" dirty="0" err="1"/>
              <a:t>Annahme</a:t>
            </a:r>
            <a:r>
              <a:rPr lang="en-GB" altLang="de-DE" sz="2400" dirty="0"/>
              <a:t> von </a:t>
            </a:r>
            <a:r>
              <a:rPr lang="en-GB" altLang="de-DE" sz="2400" dirty="0" err="1"/>
              <a:t>Angeboten</a:t>
            </a:r>
            <a:r>
              <a:rPr lang="en-GB" altLang="de-DE" sz="2400" dirty="0"/>
              <a:t> der </a:t>
            </a:r>
            <a:r>
              <a:rPr lang="en-GB" altLang="de-DE" sz="2400" dirty="0" err="1"/>
              <a:t>Behörde</a:t>
            </a:r>
            <a:r>
              <a:rPr lang="en-GB" altLang="de-DE" sz="2400" dirty="0"/>
              <a:t> </a:t>
            </a:r>
            <a:r>
              <a:rPr lang="en-GB" altLang="de-DE" sz="2400" dirty="0" err="1"/>
              <a:t>selbst</a:t>
            </a:r>
            <a:r>
              <a:rPr lang="en-GB" altLang="de-DE" sz="2400" dirty="0"/>
              <a:t> seine </a:t>
            </a:r>
            <a:r>
              <a:rPr lang="en-GB" altLang="de-DE" sz="2400" dirty="0" err="1"/>
              <a:t>Obdachlosigkeit</a:t>
            </a:r>
            <a:r>
              <a:rPr lang="en-GB" altLang="de-DE" sz="2400" dirty="0"/>
              <a:t> </a:t>
            </a:r>
            <a:r>
              <a:rPr lang="en-GB" altLang="de-DE" sz="2400" dirty="0" err="1"/>
              <a:t>beseitigen</a:t>
            </a:r>
            <a:r>
              <a:rPr lang="en-GB" altLang="de-DE" sz="2400" dirty="0"/>
              <a:t> </a:t>
            </a:r>
            <a:r>
              <a:rPr lang="en-GB" altLang="de-DE" sz="2400" dirty="0" err="1"/>
              <a:t>kann</a:t>
            </a:r>
            <a:r>
              <a:rPr lang="en-GB" altLang="de-DE" sz="2400" dirty="0"/>
              <a:t> (z. B. </a:t>
            </a:r>
            <a:r>
              <a:rPr lang="en-GB" altLang="de-DE" sz="2400" dirty="0" err="1"/>
              <a:t>Rückreiseoption</a:t>
            </a:r>
            <a:r>
              <a:rPr lang="en-GB" altLang="de-DE" sz="2400" dirty="0"/>
              <a:t> </a:t>
            </a:r>
            <a:r>
              <a:rPr lang="en-GB" altLang="de-DE" sz="2400" dirty="0" err="1"/>
              <a:t>bei</a:t>
            </a:r>
            <a:r>
              <a:rPr lang="en-GB" altLang="de-DE" sz="2400" dirty="0"/>
              <a:t> </a:t>
            </a:r>
            <a:r>
              <a:rPr lang="en-GB" altLang="de-DE" sz="2400" dirty="0" err="1" smtClean="0"/>
              <a:t>Unionsbürgern</a:t>
            </a:r>
            <a:r>
              <a:rPr lang="en-GB" altLang="de-DE" sz="2400" dirty="0" smtClean="0"/>
              <a:t>)</a:t>
            </a:r>
            <a:endParaRPr lang="en-GB" altLang="de-DE" sz="2400" dirty="0"/>
          </a:p>
          <a:p>
            <a:pPr lvl="3">
              <a:spcBef>
                <a:spcPts val="550"/>
              </a:spcBef>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400" dirty="0"/>
              <a:t>der </a:t>
            </a:r>
            <a:r>
              <a:rPr lang="en-GB" altLang="de-DE" sz="2400" dirty="0" err="1"/>
              <a:t>Betroffene</a:t>
            </a:r>
            <a:r>
              <a:rPr lang="en-GB" altLang="de-DE" sz="2400" dirty="0"/>
              <a:t> </a:t>
            </a:r>
            <a:r>
              <a:rPr lang="en-GB" altLang="de-DE" sz="2400" dirty="0" err="1"/>
              <a:t>bei</a:t>
            </a:r>
            <a:r>
              <a:rPr lang="en-GB" altLang="de-DE" sz="2400" dirty="0"/>
              <a:t> </a:t>
            </a:r>
            <a:r>
              <a:rPr lang="en-GB" altLang="de-DE" sz="2400" dirty="0" err="1"/>
              <a:t>nahen</a:t>
            </a:r>
            <a:r>
              <a:rPr lang="en-GB" altLang="de-DE" sz="2400" dirty="0"/>
              <a:t> </a:t>
            </a:r>
            <a:r>
              <a:rPr lang="en-GB" altLang="de-DE" sz="2400" dirty="0" err="1"/>
              <a:t>Angehörigen</a:t>
            </a:r>
            <a:r>
              <a:rPr lang="en-GB" altLang="de-DE" sz="2400" dirty="0"/>
              <a:t> </a:t>
            </a:r>
            <a:r>
              <a:rPr lang="en-GB" altLang="de-DE" sz="2400" dirty="0" err="1"/>
              <a:t>unterkommen</a:t>
            </a:r>
            <a:r>
              <a:rPr lang="en-GB" altLang="de-DE" sz="2400" dirty="0"/>
              <a:t> </a:t>
            </a:r>
            <a:r>
              <a:rPr lang="en-GB" altLang="de-DE" sz="2400" dirty="0" err="1"/>
              <a:t>kann</a:t>
            </a:r>
            <a:r>
              <a:rPr lang="en-GB" altLang="de-DE" sz="2400" dirty="0"/>
              <a:t> (</a:t>
            </a:r>
            <a:r>
              <a:rPr lang="en-GB" altLang="de-DE" sz="2400" dirty="0" err="1"/>
              <a:t>problematisch</a:t>
            </a:r>
            <a:r>
              <a:rPr lang="en-GB" altLang="de-DE" sz="2400" dirty="0"/>
              <a:t>, da </a:t>
            </a:r>
            <a:r>
              <a:rPr lang="en-GB" altLang="de-DE" sz="2400" dirty="0" err="1"/>
              <a:t>keine</a:t>
            </a:r>
            <a:r>
              <a:rPr lang="en-GB" altLang="de-DE" sz="2400" dirty="0"/>
              <a:t> </a:t>
            </a:r>
            <a:r>
              <a:rPr lang="en-GB" altLang="de-DE" sz="2400" dirty="0" err="1"/>
              <a:t>rechtliche</a:t>
            </a:r>
            <a:r>
              <a:rPr lang="en-GB" altLang="de-DE" sz="2400" dirty="0"/>
              <a:t> </a:t>
            </a:r>
            <a:r>
              <a:rPr lang="en-GB" altLang="de-DE" sz="2400" dirty="0" err="1"/>
              <a:t>Verpflichtung</a:t>
            </a:r>
            <a:r>
              <a:rPr lang="en-GB" altLang="de-DE" sz="2400" dirty="0"/>
              <a:t> </a:t>
            </a:r>
            <a:r>
              <a:rPr lang="en-GB" altLang="de-DE" sz="2400" dirty="0" err="1"/>
              <a:t>zur</a:t>
            </a:r>
            <a:r>
              <a:rPr lang="en-GB" altLang="de-DE" sz="2400" dirty="0"/>
              <a:t> </a:t>
            </a:r>
            <a:r>
              <a:rPr lang="en-GB" altLang="de-DE" sz="2400" dirty="0" err="1"/>
              <a:t>Unterbringung</a:t>
            </a:r>
            <a:r>
              <a:rPr lang="en-GB" altLang="de-DE" sz="2400" dirty="0"/>
              <a:t> </a:t>
            </a:r>
            <a:r>
              <a:rPr lang="en-GB" altLang="de-DE" sz="2400" dirty="0" err="1"/>
              <a:t>besteht</a:t>
            </a:r>
            <a:r>
              <a:rPr lang="en-GB" altLang="de-DE" sz="2400" dirty="0"/>
              <a:t>. </a:t>
            </a:r>
            <a:r>
              <a:rPr lang="en-GB" altLang="de-DE" sz="2400" dirty="0" err="1"/>
              <a:t>Prüfung</a:t>
            </a:r>
            <a:r>
              <a:rPr lang="en-GB" altLang="de-DE" sz="2400" dirty="0"/>
              <a:t> </a:t>
            </a:r>
            <a:r>
              <a:rPr lang="en-GB" altLang="de-DE" sz="2400" dirty="0" err="1"/>
              <a:t>vor</a:t>
            </a:r>
            <a:r>
              <a:rPr lang="en-GB" altLang="de-DE" sz="2400" dirty="0"/>
              <a:t> </a:t>
            </a:r>
            <a:r>
              <a:rPr lang="en-GB" altLang="de-DE" sz="2400" dirty="0" err="1"/>
              <a:t>allem</a:t>
            </a:r>
            <a:r>
              <a:rPr lang="en-GB" altLang="de-DE" sz="2400" dirty="0"/>
              <a:t> </a:t>
            </a:r>
            <a:r>
              <a:rPr lang="en-GB" altLang="de-DE" sz="2400" dirty="0" err="1"/>
              <a:t>bei</a:t>
            </a:r>
            <a:r>
              <a:rPr lang="en-GB" altLang="de-DE" sz="2400" dirty="0"/>
              <a:t> </a:t>
            </a:r>
            <a:r>
              <a:rPr lang="en-GB" altLang="de-DE" sz="2400" dirty="0" err="1"/>
              <a:t>obdachlosen</a:t>
            </a:r>
            <a:r>
              <a:rPr lang="en-GB" altLang="de-DE" sz="2400" dirty="0"/>
              <a:t> </a:t>
            </a:r>
            <a:r>
              <a:rPr lang="en-GB" altLang="de-DE" sz="2400" dirty="0" err="1"/>
              <a:t>Unionsbürgern</a:t>
            </a:r>
            <a:r>
              <a:rPr lang="en-GB" altLang="de-DE" sz="2400" dirty="0"/>
              <a:t>)</a:t>
            </a:r>
          </a:p>
          <a:p>
            <a:endParaRPr lang="de-DE" sz="2000" b="1"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43</a:t>
            </a:fld>
            <a:endParaRPr lang="en-GB" altLang="de-DE" dirty="0">
              <a:solidFill>
                <a:srgbClr val="000000"/>
              </a:solidFill>
            </a:endParaRPr>
          </a:p>
        </p:txBody>
      </p:sp>
    </p:spTree>
    <p:extLst>
      <p:ext uri="{BB962C8B-B14F-4D97-AF65-F5344CB8AC3E}">
        <p14:creationId xmlns:p14="http://schemas.microsoft.com/office/powerpoint/2010/main" val="7303377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80BCEF81-9FA9-43F2-B145-1F11CD5CECD0}"/>
              </a:ext>
            </a:extLst>
          </p:cNvPr>
          <p:cNvSpPr>
            <a:spLocks noGrp="1"/>
          </p:cNvSpPr>
          <p:nvPr>
            <p:ph type="title"/>
          </p:nvPr>
        </p:nvSpPr>
        <p:spPr/>
        <p:txBody>
          <a:bodyPr/>
          <a:lstStyle/>
          <a:p>
            <a:r>
              <a:rPr lang="de-DE" b="1" dirty="0"/>
              <a:t>VII. Vorrang der Selbsthilfe / Grundsatz der Erforderlichkeit</a:t>
            </a:r>
            <a:endParaRPr lang="de-DE" dirty="0"/>
          </a:p>
        </p:txBody>
      </p:sp>
      <p:sp>
        <p:nvSpPr>
          <p:cNvPr id="3" name="Inhaltsplatzhalter 2">
            <a:extLst>
              <a:ext uri="{FF2B5EF4-FFF2-40B4-BE49-F238E27FC236}">
                <a16:creationId xmlns="" xmlns:a16="http://schemas.microsoft.com/office/drawing/2014/main" id="{635EF441-9620-4074-8BC9-F5015B942776}"/>
              </a:ext>
            </a:extLst>
          </p:cNvPr>
          <p:cNvSpPr>
            <a:spLocks noGrp="1"/>
          </p:cNvSpPr>
          <p:nvPr>
            <p:ph idx="1"/>
          </p:nvPr>
        </p:nvSpPr>
        <p:spPr/>
        <p:txBody>
          <a:bodyPr>
            <a:normAutofit fontScale="85000" lnSpcReduction="10000"/>
          </a:bodyPr>
          <a:lstStyle/>
          <a:p>
            <a:pPr marL="0" indent="0">
              <a:buNone/>
            </a:pPr>
            <a:r>
              <a:rPr lang="de-DE" dirty="0"/>
              <a:t>Die Verpflichtung der Behörde, einem Antragsteller zur Abwehr einer drohenden Obdachlosigkeit eine geeignete Unterkunft zur Verfügung zu stellen, entfällt nicht allein deswegen, weil ihm und seiner Familie mittlerweile </a:t>
            </a:r>
            <a:r>
              <a:rPr lang="de-DE" b="1" dirty="0"/>
              <a:t>Grundleistungen bewilligt </a:t>
            </a:r>
            <a:r>
              <a:rPr lang="de-DE" dirty="0"/>
              <a:t>worden sind. Selbst wenn deren Höhe ausreichen sollte, um die laufenden Kosten für eine angemessene Wohnung im Gemeindegebiet der Antragsgegnerin zu zahlen…, entfiele damit unter den gegebenen Umständen nicht schon automatisch die sicherheitsrechtliche Unterbringungspflicht. </a:t>
            </a:r>
            <a:r>
              <a:rPr lang="de-DE" dirty="0" smtClean="0"/>
              <a:t>„Solange </a:t>
            </a:r>
            <a:r>
              <a:rPr lang="de-DE" dirty="0"/>
              <a:t>nicht feststeht, dass sich einem Obdachlosen auf dem örtlichen Wohnungsmarkt tatsächlich die Möglichkeit zum Abschluss eines Mietvertrags bietet, bleibt die Behörde zum vorläufigen Einschreiten verpflichtet, selbst wenn Leistungen der Grundsicherung gewährt werden“ (BayVGH, Beschluss vom  27.10.2017 – 4 CE 17.1663, </a:t>
            </a:r>
            <a:r>
              <a:rPr lang="de-DE" dirty="0" err="1"/>
              <a:t>juris</a:t>
            </a:r>
            <a:r>
              <a:rPr lang="de-DE" dirty="0"/>
              <a:t>, </a:t>
            </a:r>
            <a:r>
              <a:rPr lang="de-DE" dirty="0" err="1"/>
              <a:t>Rn</a:t>
            </a:r>
            <a:r>
              <a:rPr lang="de-DE" dirty="0"/>
              <a:t> 11). </a:t>
            </a:r>
          </a:p>
          <a:p>
            <a:pPr marL="0" indent="0">
              <a:buNone/>
            </a:pPr>
            <a:r>
              <a:rPr lang="de-DE" b="1" dirty="0"/>
              <a:t>Es muss daher in jedem Einzelfall geprüft werden, ob vorhandene finanzielle Mittel ausreichen, um sich selbst eine Unterkunft zu beschaffen</a:t>
            </a:r>
            <a:r>
              <a:rPr lang="de-DE" dirty="0"/>
              <a:t>.</a:t>
            </a:r>
          </a:p>
          <a:p>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44</a:t>
            </a:fld>
            <a:endParaRPr lang="en-GB" altLang="de-DE" dirty="0">
              <a:solidFill>
                <a:srgbClr val="000000"/>
              </a:solidFill>
            </a:endParaRPr>
          </a:p>
        </p:txBody>
      </p:sp>
    </p:spTree>
    <p:extLst>
      <p:ext uri="{BB962C8B-B14F-4D97-AF65-F5344CB8AC3E}">
        <p14:creationId xmlns:p14="http://schemas.microsoft.com/office/powerpoint/2010/main" val="17928901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76CC9544-C29C-4B79-BEE9-16ABECFC2186}"/>
              </a:ext>
            </a:extLst>
          </p:cNvPr>
          <p:cNvSpPr>
            <a:spLocks noGrp="1"/>
          </p:cNvSpPr>
          <p:nvPr>
            <p:ph type="title"/>
          </p:nvPr>
        </p:nvSpPr>
        <p:spPr/>
        <p:txBody>
          <a:bodyPr/>
          <a:lstStyle/>
          <a:p>
            <a:r>
              <a:rPr lang="de-DE" b="1" dirty="0"/>
              <a:t>VII. Vorrang der Selbsthilfe / Grundsatz der Erforderlichkeit</a:t>
            </a:r>
          </a:p>
        </p:txBody>
      </p:sp>
      <p:sp>
        <p:nvSpPr>
          <p:cNvPr id="3" name="Inhaltsplatzhalter 2">
            <a:extLst>
              <a:ext uri="{FF2B5EF4-FFF2-40B4-BE49-F238E27FC236}">
                <a16:creationId xmlns="" xmlns:a16="http://schemas.microsoft.com/office/drawing/2014/main" id="{2BCF5A70-FE1C-4D4E-B432-184E91C0D34B}"/>
              </a:ext>
            </a:extLst>
          </p:cNvPr>
          <p:cNvSpPr>
            <a:spLocks noGrp="1"/>
          </p:cNvSpPr>
          <p:nvPr>
            <p:ph idx="1"/>
          </p:nvPr>
        </p:nvSpPr>
        <p:spPr/>
        <p:txBody>
          <a:bodyPr>
            <a:normAutofit lnSpcReduction="10000"/>
          </a:bodyPr>
          <a:lstStyle/>
          <a:p>
            <a:pPr marL="0" indent="0">
              <a:buNone/>
            </a:pPr>
            <a:r>
              <a:rPr lang="de-DE" b="1" dirty="0"/>
              <a:t>BayVGH: </a:t>
            </a:r>
          </a:p>
          <a:p>
            <a:pPr marL="0" indent="0">
              <a:buNone/>
            </a:pPr>
            <a:r>
              <a:rPr lang="de-DE" dirty="0"/>
              <a:t>„</a:t>
            </a:r>
            <a:r>
              <a:rPr lang="de-DE" i="1" dirty="0"/>
              <a:t>Dem Anspruch auf obdachlosenrechtliche Unterbringung kann nicht mit Erfolg entgegengehalten werden, dass ein Obdachloser seine Bemühungen um eine neue Wohnung nicht auf das Gemeindegebiet habe beschränken dürfen. Angesichts des ihm nach Art. 11 Abs. 1 GG bzw. Art. 2 Abs. 1 GG zustehenden Grundrechts auf Freizügigkeit kann ihn die Antragsgegnerin als diejenige Gemeinde, in der er bisher gewohnt hat und offenbar weiter wohnen will, nicht auf einem möglichen Umzug in einen anderen Ort mit einem möglicherweise größerem und preisgünstigerem Wohnungsangebot verweisen und sich damit ihre Aufgabe der Gefahrenabwehr entledigen“ </a:t>
            </a:r>
            <a:r>
              <a:rPr lang="de-DE" dirty="0"/>
              <a:t>(BayVGH, Beschluss vom 27.10.2017 - 4 CE 17.1663, </a:t>
            </a:r>
            <a:r>
              <a:rPr lang="de-DE" dirty="0" err="1"/>
              <a:t>juris</a:t>
            </a:r>
            <a:r>
              <a:rPr lang="de-DE" dirty="0"/>
              <a:t>, </a:t>
            </a:r>
            <a:r>
              <a:rPr lang="de-DE" dirty="0" err="1"/>
              <a:t>Rn</a:t>
            </a:r>
            <a:r>
              <a:rPr lang="de-DE" dirty="0"/>
              <a:t> 10). </a:t>
            </a:r>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45</a:t>
            </a:fld>
            <a:endParaRPr lang="en-GB" altLang="de-DE" dirty="0">
              <a:solidFill>
                <a:srgbClr val="000000"/>
              </a:solidFill>
            </a:endParaRPr>
          </a:p>
        </p:txBody>
      </p:sp>
    </p:spTree>
    <p:extLst>
      <p:ext uri="{BB962C8B-B14F-4D97-AF65-F5344CB8AC3E}">
        <p14:creationId xmlns:p14="http://schemas.microsoft.com/office/powerpoint/2010/main" val="42461119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CC56DE1-A5C5-42E6-8D8B-0AFFE3CD994B}"/>
              </a:ext>
            </a:extLst>
          </p:cNvPr>
          <p:cNvSpPr>
            <a:spLocks noGrp="1"/>
          </p:cNvSpPr>
          <p:nvPr>
            <p:ph type="title"/>
          </p:nvPr>
        </p:nvSpPr>
        <p:spPr/>
        <p:txBody>
          <a:bodyPr>
            <a:normAutofit/>
          </a:bodyPr>
          <a:lstStyle/>
          <a:p>
            <a:r>
              <a:rPr lang="de-DE" b="1" dirty="0"/>
              <a:t>VII. Vorrang der Selbsthilfe / Grundsatz der Erforderlichkeit</a:t>
            </a:r>
          </a:p>
        </p:txBody>
      </p:sp>
      <p:sp>
        <p:nvSpPr>
          <p:cNvPr id="3" name="Inhaltsplatzhalter 2">
            <a:extLst>
              <a:ext uri="{FF2B5EF4-FFF2-40B4-BE49-F238E27FC236}">
                <a16:creationId xmlns="" xmlns:a16="http://schemas.microsoft.com/office/drawing/2014/main" id="{8414CA6D-076D-404D-8B7F-628E790D8165}"/>
              </a:ext>
            </a:extLst>
          </p:cNvPr>
          <p:cNvSpPr>
            <a:spLocks noGrp="1"/>
          </p:cNvSpPr>
          <p:nvPr>
            <p:ph idx="1"/>
          </p:nvPr>
        </p:nvSpPr>
        <p:spPr/>
        <p:txBody>
          <a:bodyPr>
            <a:normAutofit fontScale="92500" lnSpcReduction="10000"/>
          </a:bodyPr>
          <a:lstStyle/>
          <a:p>
            <a:pPr marL="0" indent="0">
              <a:buNone/>
            </a:pPr>
            <a:r>
              <a:rPr lang="de-DE" b="1" dirty="0"/>
              <a:t>BayVGH:</a:t>
            </a:r>
            <a:r>
              <a:rPr lang="de-DE" dirty="0"/>
              <a:t> „</a:t>
            </a:r>
            <a:r>
              <a:rPr lang="de-DE" i="1" dirty="0"/>
              <a:t>Allein der Umstand, dass die eingetretene Wohnungsnot möglicherweise auf eigenem Verschulden beruht, stellt noch keine Verletzung der Selbsthilfeobliegenheit dar. Erst wenn von einer tatsächlich bestehenden Option der Unterbringung bzw. der Beschaffung einer Unterkunft ohne sachlich nachvollziehbaren Grund kein Gebrauch gemacht wurde, kann die dadurch eingetretene oder fortdauernde Obdachlosigkeit als „freiwillig“ angesehen werden“</a:t>
            </a:r>
            <a:r>
              <a:rPr lang="de-DE" dirty="0"/>
              <a:t> (BayVGH, Beschluss vom 7.5.2018 – 4 CE 18.965, </a:t>
            </a:r>
            <a:r>
              <a:rPr lang="de-DE" dirty="0" err="1"/>
              <a:t>Rn</a:t>
            </a:r>
            <a:r>
              <a:rPr lang="de-DE" dirty="0"/>
              <a:t> 13).  </a:t>
            </a:r>
          </a:p>
          <a:p>
            <a:pPr marL="0" indent="0">
              <a:buNone/>
            </a:pPr>
            <a:r>
              <a:rPr lang="de-DE" dirty="0"/>
              <a:t>„</a:t>
            </a:r>
            <a:r>
              <a:rPr lang="de-DE" i="1" dirty="0"/>
              <a:t>Allein der Umstand, dass die Suche nach einer neuen Unterkunft nicht von Anfang an mit dem notwendigen Nachdruck betrieben worden ist und die eingetretene Wohnungsnot daher möglicherweise auf eigenem Verschulden beruht, stellt noch keine Verletzung der Selbsthilfeobliegenheit dar</a:t>
            </a:r>
            <a:r>
              <a:rPr lang="de-DE" dirty="0"/>
              <a:t>“ (BayVGH, Beschluss vom 27.10.2017 – 4 CE 17.1663, </a:t>
            </a:r>
            <a:r>
              <a:rPr lang="de-DE" dirty="0" err="1"/>
              <a:t>juris</a:t>
            </a:r>
            <a:r>
              <a:rPr lang="de-DE" dirty="0"/>
              <a:t>, </a:t>
            </a:r>
            <a:r>
              <a:rPr lang="de-DE" dirty="0" err="1"/>
              <a:t>Rn</a:t>
            </a:r>
            <a:r>
              <a:rPr lang="de-DE" dirty="0"/>
              <a:t> 8).</a:t>
            </a:r>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46</a:t>
            </a:fld>
            <a:endParaRPr lang="en-GB" altLang="de-DE" dirty="0">
              <a:solidFill>
                <a:srgbClr val="000000"/>
              </a:solidFill>
            </a:endParaRPr>
          </a:p>
        </p:txBody>
      </p:sp>
    </p:spTree>
    <p:extLst>
      <p:ext uri="{BB962C8B-B14F-4D97-AF65-F5344CB8AC3E}">
        <p14:creationId xmlns:p14="http://schemas.microsoft.com/office/powerpoint/2010/main" val="26502552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7B48FE26-8288-44D7-A4CE-A40FF9EBB580}"/>
              </a:ext>
            </a:extLst>
          </p:cNvPr>
          <p:cNvSpPr>
            <a:spLocks noGrp="1"/>
          </p:cNvSpPr>
          <p:nvPr>
            <p:ph type="title"/>
          </p:nvPr>
        </p:nvSpPr>
        <p:spPr/>
        <p:txBody>
          <a:bodyPr/>
          <a:lstStyle/>
          <a:p>
            <a:r>
              <a:rPr lang="de-DE" b="1" dirty="0"/>
              <a:t>VII. Vorrang der Selbsthilfe / Grundsatz der Erforderlichkeit</a:t>
            </a:r>
            <a:endParaRPr lang="de-DE" dirty="0"/>
          </a:p>
        </p:txBody>
      </p:sp>
      <p:sp>
        <p:nvSpPr>
          <p:cNvPr id="3" name="Inhaltsplatzhalter 2">
            <a:extLst>
              <a:ext uri="{FF2B5EF4-FFF2-40B4-BE49-F238E27FC236}">
                <a16:creationId xmlns="" xmlns:a16="http://schemas.microsoft.com/office/drawing/2014/main" id="{47DABA9D-FDDD-43B6-8E32-C642CC897679}"/>
              </a:ext>
            </a:extLst>
          </p:cNvPr>
          <p:cNvSpPr>
            <a:spLocks noGrp="1"/>
          </p:cNvSpPr>
          <p:nvPr>
            <p:ph idx="1"/>
          </p:nvPr>
        </p:nvSpPr>
        <p:spPr/>
        <p:txBody>
          <a:bodyPr>
            <a:normAutofit fontScale="70000" lnSpcReduction="20000"/>
          </a:bodyPr>
          <a:lstStyle/>
          <a:p>
            <a:pPr marL="0" indent="0">
              <a:buNone/>
            </a:pPr>
            <a:r>
              <a:rPr lang="de-DE" b="1" dirty="0"/>
              <a:t>Problematische Rechtsprechung:</a:t>
            </a:r>
          </a:p>
          <a:p>
            <a:pPr marL="0" indent="0">
              <a:buNone/>
            </a:pPr>
            <a:r>
              <a:rPr lang="de-DE" b="1" dirty="0"/>
              <a:t>Beispiel: </a:t>
            </a:r>
            <a:r>
              <a:rPr lang="de-DE" dirty="0"/>
              <a:t>Die Alleinerziehende A war mit ihren beiden minderjährigen Kindern in der Obdachlosenunterkunft eines privaten Trägers untergebracht. Obwohl ihr diese Einrichtung eine weitere Unterbringung anbot, verließ A die Einrichtung. Sie beantragt statt dessen, bei der Gemeinde G untergebracht zu werden. G lehnt dies ab und vertritt die Meinung, A sei „freiwillig“ obdachlos, da sie das Angebot der privaten Einrichtung abgelehnt habe. Die private Einrichtung ist zwischenzeitlich nicht mehr bereit, A unterzubringen.</a:t>
            </a:r>
          </a:p>
          <a:p>
            <a:pPr marL="0" indent="0">
              <a:buNone/>
            </a:pPr>
            <a:r>
              <a:rPr lang="de-DE" dirty="0"/>
              <a:t>M.E. ist G verpflichtet, die obdachlose A mit ihren beiden Kindern einzuweisen. Es ist die freie Entscheidung der A, wo sie untergebracht werden will. Die Ablehnung des privaten Wohnungsangebots kann A nicht vorgeworfen werden. Vor allem können die Kinder von A, die jeweils einen eigenen Unterbringungsanspruch haben, nichts dafür, dass A dieses Angebot abgelehnt hat.  Ihnen kann daher ein schuldhaftes Verhalten der A nicht zugerechnet werden.</a:t>
            </a:r>
          </a:p>
          <a:p>
            <a:pPr marL="0" indent="0">
              <a:buNone/>
            </a:pPr>
            <a:r>
              <a:rPr lang="de-DE" b="1" dirty="0"/>
              <a:t>Ergebnis:</a:t>
            </a:r>
            <a:r>
              <a:rPr lang="de-DE" dirty="0"/>
              <a:t> G muss A unterbringen, selbst wenn diese möglicherweise den Eintritt der Obdachlosigkeit verschuldet hat. Denn die Maßnahmen zum Schutz der öffentlichen Sicherheit bzw. zur Abwehr der Gefahren für die Grundrechte der Betroffenen sind verschuldensunabhängig. Polizeirechtlich betrachtet kommt es nur darauf an, wie die Gefahr so rasch wie möglich beseitigt werden kann. Das kann nur durch die Einweisung der Familie geschehen.</a:t>
            </a:r>
          </a:p>
          <a:p>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47</a:t>
            </a:fld>
            <a:endParaRPr lang="en-GB" altLang="de-DE" dirty="0">
              <a:solidFill>
                <a:srgbClr val="000000"/>
              </a:solidFill>
            </a:endParaRPr>
          </a:p>
        </p:txBody>
      </p:sp>
    </p:spTree>
    <p:extLst>
      <p:ext uri="{BB962C8B-B14F-4D97-AF65-F5344CB8AC3E}">
        <p14:creationId xmlns:p14="http://schemas.microsoft.com/office/powerpoint/2010/main" val="18344008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277A7AC9-CBEA-453D-B584-ECA53465914D}"/>
              </a:ext>
            </a:extLst>
          </p:cNvPr>
          <p:cNvSpPr>
            <a:spLocks noGrp="1"/>
          </p:cNvSpPr>
          <p:nvPr>
            <p:ph type="title"/>
          </p:nvPr>
        </p:nvSpPr>
        <p:spPr/>
        <p:txBody>
          <a:bodyPr/>
          <a:lstStyle/>
          <a:p>
            <a:r>
              <a:rPr lang="de-DE" b="1" dirty="0"/>
              <a:t>VII. Vorrang der Selbsthilfe / Grundsatz der Erforderlichkeit</a:t>
            </a:r>
            <a:endParaRPr lang="de-DE" dirty="0"/>
          </a:p>
        </p:txBody>
      </p:sp>
      <p:sp>
        <p:nvSpPr>
          <p:cNvPr id="3" name="Inhaltsplatzhalter 2">
            <a:extLst>
              <a:ext uri="{FF2B5EF4-FFF2-40B4-BE49-F238E27FC236}">
                <a16:creationId xmlns="" xmlns:a16="http://schemas.microsoft.com/office/drawing/2014/main" id="{6F8C539E-AFBE-4CDA-AB11-E90E9C915128}"/>
              </a:ext>
            </a:extLst>
          </p:cNvPr>
          <p:cNvSpPr>
            <a:spLocks noGrp="1"/>
          </p:cNvSpPr>
          <p:nvPr>
            <p:ph idx="1"/>
          </p:nvPr>
        </p:nvSpPr>
        <p:spPr/>
        <p:txBody>
          <a:bodyPr>
            <a:normAutofit fontScale="77500" lnSpcReduction="20000"/>
          </a:bodyPr>
          <a:lstStyle/>
          <a:p>
            <a:pPr marL="0" indent="0">
              <a:buNone/>
            </a:pPr>
            <a:r>
              <a:rPr lang="de-DE" b="1" dirty="0"/>
              <a:t>Beispiel:</a:t>
            </a:r>
          </a:p>
          <a:p>
            <a:pPr marL="0" indent="0">
              <a:buNone/>
            </a:pPr>
            <a:r>
              <a:rPr lang="de-DE" dirty="0"/>
              <a:t>Familie O wohnt in einer Mietwohnung. Im Zusammenhang mit einer Trennung der Eheleute kann die vereinbarte Miete nicht mehr bezahlt werden, der Vermieter kündigt das Mietverhältnis und betreibt die Zwangsräumung. </a:t>
            </a:r>
          </a:p>
          <a:p>
            <a:pPr marL="0" indent="0">
              <a:buNone/>
            </a:pPr>
            <a:r>
              <a:rPr lang="de-DE" dirty="0"/>
              <a:t>Die Ehefrau E begibt sich daraufhin zu der Gemeinde G und beantragt für sich und ihr Kind ihre Unterbringung. </a:t>
            </a:r>
          </a:p>
          <a:p>
            <a:pPr marL="0" indent="0">
              <a:buNone/>
            </a:pPr>
            <a:r>
              <a:rPr lang="de-DE" dirty="0"/>
              <a:t>Die Gemeinde ist zur Unterbringung der O verpflichtet, sobald ihr die unmittelbare Obdachlosigkeit droht. Dies ist sicherlich an dem Tag der Fall, an dem  der Gerichtsvollzieher die Zwangsräumung durchführt.</a:t>
            </a:r>
          </a:p>
          <a:p>
            <a:pPr marL="0" indent="0">
              <a:buNone/>
            </a:pPr>
            <a:r>
              <a:rPr lang="de-DE" dirty="0"/>
              <a:t>Verlässt E „freiwillig“ die Wohnung vor dem festgesetzten Tag der Zwangsräumung und verfügt sie über keine eigene Unterkunft, ist sie unfreiwillig obdachlos. G muss sie dann unterbringen. Die Gemeinde kann O nicht vorwerfen, sie hätte erst die Zwangsräumung abwarten bzw. alle gebotenen Rechtsbehelfe ausschöpfen müssen. Denn das Mietverhältnis war wirksam gekündigt. Somit hatte E auch kein Recht mehr, dort länger zu wohnen. Mit ihrem Auszug droht E die unfreiwillige Obdachlosigkeit.</a:t>
            </a:r>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48</a:t>
            </a:fld>
            <a:endParaRPr lang="en-GB" altLang="de-DE" dirty="0">
              <a:solidFill>
                <a:srgbClr val="000000"/>
              </a:solidFill>
            </a:endParaRPr>
          </a:p>
        </p:txBody>
      </p:sp>
    </p:spTree>
    <p:extLst>
      <p:ext uri="{BB962C8B-B14F-4D97-AF65-F5344CB8AC3E}">
        <p14:creationId xmlns:p14="http://schemas.microsoft.com/office/powerpoint/2010/main" val="6620823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4BC5401D-C69D-451E-AC4C-384566A2603F}"/>
              </a:ext>
            </a:extLst>
          </p:cNvPr>
          <p:cNvSpPr>
            <a:spLocks noGrp="1"/>
          </p:cNvSpPr>
          <p:nvPr>
            <p:ph type="title"/>
          </p:nvPr>
        </p:nvSpPr>
        <p:spPr/>
        <p:txBody>
          <a:bodyPr/>
          <a:lstStyle/>
          <a:p>
            <a:r>
              <a:rPr lang="de-DE" b="1" dirty="0"/>
              <a:t>VII. Vorrang der Selbsthilfe / Grundsatz der Erforderlichkeit - Rückreiseoption</a:t>
            </a:r>
          </a:p>
        </p:txBody>
      </p:sp>
      <p:sp>
        <p:nvSpPr>
          <p:cNvPr id="3" name="Inhaltsplatzhalter 2">
            <a:extLst>
              <a:ext uri="{FF2B5EF4-FFF2-40B4-BE49-F238E27FC236}">
                <a16:creationId xmlns="" xmlns:a16="http://schemas.microsoft.com/office/drawing/2014/main" id="{3FDD986F-6663-4181-8324-8CEB70329EE6}"/>
              </a:ext>
            </a:extLst>
          </p:cNvPr>
          <p:cNvSpPr>
            <a:spLocks noGrp="1"/>
          </p:cNvSpPr>
          <p:nvPr>
            <p:ph idx="1"/>
          </p:nvPr>
        </p:nvSpPr>
        <p:spPr/>
        <p:txBody>
          <a:bodyPr>
            <a:normAutofit fontScale="85000" lnSpcReduction="10000"/>
          </a:bodyPr>
          <a:lstStyle/>
          <a:p>
            <a:pPr>
              <a:lnSpc>
                <a:spcPct val="100000"/>
              </a:lnSpc>
            </a:pPr>
            <a:r>
              <a:rPr lang="de-DE" altLang="de-DE" dirty="0"/>
              <a:t>Die örtlich zuständige Ordnungsbehörde darf einem mittellosen Obdachlosen (hier: Unionsbürger) anbieten</a:t>
            </a:r>
            <a:r>
              <a:rPr lang="de-DE" altLang="de-DE" b="1" dirty="0"/>
              <a:t>, freiwillig </a:t>
            </a:r>
            <a:r>
              <a:rPr lang="de-DE" altLang="de-DE" dirty="0"/>
              <a:t>an einen bestimmten Ort zu reisen (Herkunftsland) und ihm die Reisekosten erstatten bzw. ihm den Abschluss eines Darlehensvertrages zur Ermöglichung der Rückreise anbieten. </a:t>
            </a:r>
          </a:p>
          <a:p>
            <a:pPr>
              <a:lnSpc>
                <a:spcPct val="100000"/>
              </a:lnSpc>
            </a:pPr>
            <a:r>
              <a:rPr lang="de-DE" altLang="de-DE" dirty="0"/>
              <a:t>Die Behörde darf aber nicht zur Abwendung einer akut drohenden Obdachlosigkeit die Möglichkeit der Fahrtkostenübernahme als ein geeignetes Austauschmittel </a:t>
            </a:r>
            <a:r>
              <a:rPr lang="de-DE" altLang="de-DE" b="1" dirty="0"/>
              <a:t>anstelle </a:t>
            </a:r>
            <a:r>
              <a:rPr lang="de-DE" altLang="de-DE" dirty="0"/>
              <a:t>der Unterbringung in eine Obdachlosenunterkunft vorhalten. Sie darf daher nicht zur Vermeidung einer Einweisung in eine Notunterkunft auf die Übernahme der Kosten für seine (Weiter- oder) Rückreise an einen anderen Ort verweisen, </a:t>
            </a:r>
            <a:r>
              <a:rPr lang="de-DE" altLang="de-DE" b="1" dirty="0"/>
              <a:t>um sich ihrer Pflicht zur Unterbringung zu entziehen </a:t>
            </a:r>
            <a:r>
              <a:rPr lang="de-DE" altLang="de-DE" dirty="0"/>
              <a:t>(so VG Oldenburg, B. v. 05.09.2013-7 B 5845/13, </a:t>
            </a:r>
            <a:r>
              <a:rPr lang="de-DE" altLang="de-DE" dirty="0" err="1"/>
              <a:t>juris</a:t>
            </a:r>
            <a:r>
              <a:rPr lang="de-DE" altLang="de-DE" dirty="0"/>
              <a:t>; OVG Bremen, B. v. 7.2.2013 – 1 B 1/13 = </a:t>
            </a:r>
            <a:r>
              <a:rPr lang="de-DE" altLang="de-DE" dirty="0" err="1"/>
              <a:t>NVwZ</a:t>
            </a:r>
            <a:r>
              <a:rPr lang="de-DE" altLang="de-DE" dirty="0"/>
              <a:t>-RR 2013, 361 - strittig). </a:t>
            </a:r>
          </a:p>
          <a:p>
            <a:pPr>
              <a:lnSpc>
                <a:spcPct val="100000"/>
              </a:lnSpc>
            </a:pPr>
            <a:endParaRPr lang="de-DE" altLang="de-DE" sz="2400" dirty="0"/>
          </a:p>
          <a:p>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49</a:t>
            </a:fld>
            <a:endParaRPr lang="en-GB" altLang="de-DE" dirty="0">
              <a:solidFill>
                <a:srgbClr val="000000"/>
              </a:solidFill>
            </a:endParaRPr>
          </a:p>
        </p:txBody>
      </p:sp>
    </p:spTree>
    <p:extLst>
      <p:ext uri="{BB962C8B-B14F-4D97-AF65-F5344CB8AC3E}">
        <p14:creationId xmlns:p14="http://schemas.microsoft.com/office/powerpoint/2010/main" val="696326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C00133EA-5674-4BB0-AF5A-A3BCF95C93D7}"/>
              </a:ext>
            </a:extLst>
          </p:cNvPr>
          <p:cNvSpPr>
            <a:spLocks noGrp="1"/>
          </p:cNvSpPr>
          <p:nvPr>
            <p:ph type="title"/>
          </p:nvPr>
        </p:nvSpPr>
        <p:spPr/>
        <p:txBody>
          <a:bodyPr>
            <a:normAutofit/>
          </a:bodyPr>
          <a:lstStyle/>
          <a:p>
            <a:r>
              <a:rPr lang="de-DE" dirty="0"/>
              <a:t>II</a:t>
            </a:r>
            <a:r>
              <a:rPr lang="de-DE" b="1" dirty="0"/>
              <a:t>. Aufgabe der „Polizei“: Abwehr von Gefahren für das Schutzgut: „öffentlichen Sicherheit“</a:t>
            </a:r>
          </a:p>
        </p:txBody>
      </p:sp>
      <p:sp>
        <p:nvSpPr>
          <p:cNvPr id="3" name="Inhaltsplatzhalter 2">
            <a:extLst>
              <a:ext uri="{FF2B5EF4-FFF2-40B4-BE49-F238E27FC236}">
                <a16:creationId xmlns="" xmlns:a16="http://schemas.microsoft.com/office/drawing/2014/main" id="{50BCB374-F873-402E-834E-EE8299D223B3}"/>
              </a:ext>
            </a:extLst>
          </p:cNvPr>
          <p:cNvSpPr>
            <a:spLocks noGrp="1"/>
          </p:cNvSpPr>
          <p:nvPr>
            <p:ph idx="1"/>
          </p:nvPr>
        </p:nvSpPr>
        <p:spPr/>
        <p:txBody>
          <a:bodyPr>
            <a:normAutofit fontScale="85000" lnSpcReduction="20000"/>
          </a:bodyPr>
          <a:lstStyle/>
          <a:p>
            <a:pPr marL="0" indent="0">
              <a:buNone/>
            </a:pPr>
            <a:r>
              <a:rPr lang="de-DE" dirty="0"/>
              <a:t>Nach den Polizei- und Ordnungsgesetzen aller Bundesländer ist es die Aufgabe der „Polizei“, die öffentliche Sicherheit zu gewährleisten:</a:t>
            </a:r>
          </a:p>
          <a:p>
            <a:pPr marL="0" indent="0">
              <a:buNone/>
            </a:pPr>
            <a:r>
              <a:rPr lang="de-DE" dirty="0"/>
              <a:t>Vgl. z.B. § 1 Abs. 1 </a:t>
            </a:r>
            <a:r>
              <a:rPr lang="de-DE" b="1" dirty="0"/>
              <a:t>Niedersächsisches Polizei- und Ordnungsbehördengesetz (NPOG):</a:t>
            </a:r>
            <a:endParaRPr lang="de-DE" dirty="0"/>
          </a:p>
          <a:p>
            <a:pPr marL="0" indent="0">
              <a:buNone/>
            </a:pPr>
            <a:r>
              <a:rPr lang="de-DE" i="1" dirty="0"/>
              <a:t>„Aufgaben der Verwaltungsbehörden und der Polizei</a:t>
            </a:r>
          </a:p>
          <a:p>
            <a:pPr marL="0" indent="0">
              <a:buNone/>
            </a:pPr>
            <a:r>
              <a:rPr lang="de-DE" i="1" dirty="0"/>
              <a:t>Die Verwaltungsbehörden und die Polizei haben gemeinsam die Aufgabe der Gefahrenabwehr. Sie treffen hierbei auch Vorbereitungen, um künftige Gefahren abwehren zu können.“ </a:t>
            </a:r>
          </a:p>
          <a:p>
            <a:pPr marL="0" indent="0">
              <a:buNone/>
            </a:pPr>
            <a:r>
              <a:rPr lang="de-DE" dirty="0"/>
              <a:t>Nach § 97 Abs. 1 NPOG</a:t>
            </a:r>
            <a:r>
              <a:rPr lang="de-DE" b="1" dirty="0"/>
              <a:t> </a:t>
            </a:r>
            <a:r>
              <a:rPr lang="de-DE" dirty="0"/>
              <a:t>sind die </a:t>
            </a:r>
            <a:r>
              <a:rPr lang="de-DE" b="1" dirty="0"/>
              <a:t>Gemeinden</a:t>
            </a:r>
            <a:r>
              <a:rPr lang="de-DE" dirty="0"/>
              <a:t> die zuständigen Verwaltungsbehörden für die Aufgaben der Gefahrenabwehr. </a:t>
            </a:r>
            <a:endParaRPr lang="de-DE" altLang="de-DE" dirty="0">
              <a:cs typeface="Times New Roman" pitchFamily="18" charset="0"/>
            </a:endParaRPr>
          </a:p>
          <a:p>
            <a:pPr marL="0" indent="0">
              <a:buNone/>
            </a:pPr>
            <a:r>
              <a:rPr lang="de-DE" altLang="de-DE" dirty="0">
                <a:cs typeface="Times New Roman" pitchFamily="18" charset="0"/>
              </a:rPr>
              <a:t>Zuständig für Maßnahmen zur Beseitigung der Obdachlosigkeit sind somit die Städte und Gemeinden als allgemeine unterste Verwaltungs- bzw. Ordnungsbehörden. </a:t>
            </a:r>
          </a:p>
          <a:p>
            <a:pPr marL="0" indent="0">
              <a:buNone/>
            </a:pPr>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5</a:t>
            </a:fld>
            <a:endParaRPr lang="en-GB" altLang="de-DE" dirty="0">
              <a:solidFill>
                <a:srgbClr val="000000"/>
              </a:solidFill>
            </a:endParaRPr>
          </a:p>
        </p:txBody>
      </p:sp>
    </p:spTree>
    <p:extLst>
      <p:ext uri="{BB962C8B-B14F-4D97-AF65-F5344CB8AC3E}">
        <p14:creationId xmlns:p14="http://schemas.microsoft.com/office/powerpoint/2010/main" val="205572887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6C8D2C9-D733-410D-942D-7C4CDB3A5CFC}"/>
              </a:ext>
            </a:extLst>
          </p:cNvPr>
          <p:cNvSpPr>
            <a:spLocks noGrp="1"/>
          </p:cNvSpPr>
          <p:nvPr>
            <p:ph type="title"/>
          </p:nvPr>
        </p:nvSpPr>
        <p:spPr/>
        <p:txBody>
          <a:bodyPr/>
          <a:lstStyle/>
          <a:p>
            <a:r>
              <a:rPr lang="de-DE" b="1" dirty="0"/>
              <a:t>VII. Vorrang der Selbsthilfe / Grundsatz der Erforderlichkeit</a:t>
            </a:r>
          </a:p>
        </p:txBody>
      </p:sp>
      <p:sp>
        <p:nvSpPr>
          <p:cNvPr id="3" name="Inhaltsplatzhalter 2">
            <a:extLst>
              <a:ext uri="{FF2B5EF4-FFF2-40B4-BE49-F238E27FC236}">
                <a16:creationId xmlns="" xmlns:a16="http://schemas.microsoft.com/office/drawing/2014/main" id="{764B8231-1719-4DB8-BE9C-41240809E2F5}"/>
              </a:ext>
            </a:extLst>
          </p:cNvPr>
          <p:cNvSpPr>
            <a:spLocks noGrp="1"/>
          </p:cNvSpPr>
          <p:nvPr>
            <p:ph idx="1"/>
          </p:nvPr>
        </p:nvSpPr>
        <p:spPr/>
        <p:txBody>
          <a:bodyPr>
            <a:normAutofit fontScale="92500" lnSpcReduction="20000"/>
          </a:bodyPr>
          <a:lstStyle/>
          <a:p>
            <a:pPr marL="0" indent="0">
              <a:buNone/>
            </a:pPr>
            <a:r>
              <a:rPr lang="de-DE" b="1" dirty="0"/>
              <a:t>OVG Berlin-Brandenburg</a:t>
            </a:r>
            <a:endParaRPr lang="de-DE" dirty="0"/>
          </a:p>
          <a:p>
            <a:pPr marL="0" indent="0">
              <a:buNone/>
            </a:pPr>
            <a:r>
              <a:rPr lang="de-DE" dirty="0"/>
              <a:t>Eine (gegebenenfalls behördlich) finanzierte </a:t>
            </a:r>
            <a:r>
              <a:rPr lang="de-DE" b="1" dirty="0"/>
              <a:t>Rückreiseoption</a:t>
            </a:r>
            <a:r>
              <a:rPr lang="de-DE" dirty="0"/>
              <a:t> kann einem (nach Unionsrecht freizügigkeitsberechtigten) obdachlosen Unionsbürger nicht regelmäßig entgegengehalten werden.</a:t>
            </a:r>
          </a:p>
          <a:p>
            <a:pPr marL="0" indent="0">
              <a:buNone/>
            </a:pPr>
            <a:r>
              <a:rPr lang="de-DE" dirty="0"/>
              <a:t>Die Rückreiseoption kommt in Betracht, wenn im Herkunftsland tatsächlich konkrete Unterkunftsmöglichkeiten gegeben sind, sei es in Form einer eigenen oder gemieteten Wohnung, oder, weil die Antragsteller vorübergehend freiwillig Aufnahme bei direkten, im Herkunftsland ansässigen </a:t>
            </a:r>
            <a:r>
              <a:rPr lang="de-DE" b="1" dirty="0"/>
              <a:t>Familienangehörigen</a:t>
            </a:r>
            <a:r>
              <a:rPr lang="de-DE" dirty="0"/>
              <a:t>, d.h. die Eltern, Großeltern, Geschwister oder Kinder, finden. „</a:t>
            </a:r>
            <a:r>
              <a:rPr lang="de-DE" i="1" dirty="0"/>
              <a:t>Diese Selbsthilfemöglichkeit drängt sich auf, weil die direkten Angehörigen damit einer der engen verwandtschaftlichen Verbundenheit entspringenden „sittlichen Verpflichtung“ zur Unterstützung bedürftiger Verwandter entsprechen könnten</a:t>
            </a:r>
            <a:r>
              <a:rPr lang="de-DE" dirty="0"/>
              <a:t>“ (so OVG Berlin-Brandenburg, (Beschluss vom 11.4.2016 - OVG 1 S 1.16, OVG 1 M 2.16, Leitsatz 12). </a:t>
            </a:r>
          </a:p>
          <a:p>
            <a:pPr marL="0" indent="0">
              <a:buNone/>
            </a:pPr>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50</a:t>
            </a:fld>
            <a:endParaRPr lang="en-GB" altLang="de-DE" dirty="0">
              <a:solidFill>
                <a:srgbClr val="000000"/>
              </a:solidFill>
            </a:endParaRPr>
          </a:p>
        </p:txBody>
      </p:sp>
    </p:spTree>
    <p:extLst>
      <p:ext uri="{BB962C8B-B14F-4D97-AF65-F5344CB8AC3E}">
        <p14:creationId xmlns:p14="http://schemas.microsoft.com/office/powerpoint/2010/main" val="21754625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959A504E-9A19-48C2-83D2-497F58B1D480}"/>
              </a:ext>
            </a:extLst>
          </p:cNvPr>
          <p:cNvSpPr>
            <a:spLocks noGrp="1"/>
          </p:cNvSpPr>
          <p:nvPr>
            <p:ph type="title"/>
          </p:nvPr>
        </p:nvSpPr>
        <p:spPr/>
        <p:txBody>
          <a:bodyPr/>
          <a:lstStyle/>
          <a:p>
            <a:r>
              <a:rPr lang="de-DE" b="1" dirty="0"/>
              <a:t>VII. Vorrang der Selbsthilfe / Grundsatz der Erforderlichkeit</a:t>
            </a:r>
          </a:p>
        </p:txBody>
      </p:sp>
      <p:sp>
        <p:nvSpPr>
          <p:cNvPr id="3" name="Inhaltsplatzhalter 2">
            <a:extLst>
              <a:ext uri="{FF2B5EF4-FFF2-40B4-BE49-F238E27FC236}">
                <a16:creationId xmlns="" xmlns:a16="http://schemas.microsoft.com/office/drawing/2014/main" id="{6417C151-A401-412C-9C24-EFD9A9C50409}"/>
              </a:ext>
            </a:extLst>
          </p:cNvPr>
          <p:cNvSpPr>
            <a:spLocks noGrp="1"/>
          </p:cNvSpPr>
          <p:nvPr>
            <p:ph idx="1"/>
          </p:nvPr>
        </p:nvSpPr>
        <p:spPr/>
        <p:txBody>
          <a:bodyPr>
            <a:normAutofit fontScale="92500" lnSpcReduction="10000"/>
          </a:bodyPr>
          <a:lstStyle/>
          <a:p>
            <a:pPr marL="0" indent="0">
              <a:buNone/>
            </a:pPr>
            <a:r>
              <a:rPr lang="de-DE" b="1" dirty="0"/>
              <a:t>Kritik an dieser Rechtsprechung:</a:t>
            </a:r>
          </a:p>
          <a:p>
            <a:pPr marL="0" indent="0">
              <a:buNone/>
            </a:pPr>
            <a:r>
              <a:rPr lang="de-DE" dirty="0"/>
              <a:t>Nach den Vorschriften des BGB sind selbst direkte Angehörige nicht verpflichtet, ihre obdachlosen Verwandten aufzunehmen. Es handelt sich somit um keine rechtliche, sondern allenfalls um eine moralische oder sittliche Verpflichtung. Ich halte es für unzulässig, eine Rechtsfolge – hier der Verlust des Unterbringungsanspruchs – an die Nichtbeachtung einer sittlich-moralischen Pflicht anzuknüpfen.</a:t>
            </a:r>
          </a:p>
          <a:p>
            <a:pPr marL="0" indent="0">
              <a:buNone/>
            </a:pPr>
            <a:r>
              <a:rPr lang="de-DE" dirty="0"/>
              <a:t>Für Unionsbürger gilt nach Art. 18 des Vertrags über die Arbeitsweise der Europäischen Union (AEUV) das Diskriminierungsverbot. Die Fragestellung speziell oder nur an Unionsbürger, ob sie in ihrem Herkunftsland über Unterkunftsmöglichkeiten bei  direkten Verwandten verfügen, verstößt m.E. gegen dieses Gebot und ist deshalb unzulässig.</a:t>
            </a:r>
          </a:p>
          <a:p>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51</a:t>
            </a:fld>
            <a:endParaRPr lang="en-GB" altLang="de-DE" dirty="0">
              <a:solidFill>
                <a:srgbClr val="000000"/>
              </a:solidFill>
            </a:endParaRPr>
          </a:p>
        </p:txBody>
      </p:sp>
    </p:spTree>
    <p:extLst>
      <p:ext uri="{BB962C8B-B14F-4D97-AF65-F5344CB8AC3E}">
        <p14:creationId xmlns:p14="http://schemas.microsoft.com/office/powerpoint/2010/main" val="8249387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CED188D1-84F8-45D1-A220-2023975A6038}"/>
              </a:ext>
            </a:extLst>
          </p:cNvPr>
          <p:cNvSpPr>
            <a:spLocks noGrp="1"/>
          </p:cNvSpPr>
          <p:nvPr>
            <p:ph type="title"/>
          </p:nvPr>
        </p:nvSpPr>
        <p:spPr/>
        <p:txBody>
          <a:bodyPr/>
          <a:lstStyle/>
          <a:p>
            <a:r>
              <a:rPr lang="de-DE" b="1" dirty="0"/>
              <a:t>VII. Vorrang der Selbsthilfe / Grundsatz der Erforderlichkeit</a:t>
            </a:r>
            <a:endParaRPr lang="de-DE" dirty="0"/>
          </a:p>
        </p:txBody>
      </p:sp>
      <p:sp>
        <p:nvSpPr>
          <p:cNvPr id="3" name="Inhaltsplatzhalter 2">
            <a:extLst>
              <a:ext uri="{FF2B5EF4-FFF2-40B4-BE49-F238E27FC236}">
                <a16:creationId xmlns="" xmlns:a16="http://schemas.microsoft.com/office/drawing/2014/main" id="{77CF920E-AE1C-487A-B4F5-60C165690BAA}"/>
              </a:ext>
            </a:extLst>
          </p:cNvPr>
          <p:cNvSpPr>
            <a:spLocks noGrp="1"/>
          </p:cNvSpPr>
          <p:nvPr>
            <p:ph idx="1"/>
          </p:nvPr>
        </p:nvSpPr>
        <p:spPr/>
        <p:txBody>
          <a:bodyPr>
            <a:normAutofit fontScale="77500" lnSpcReduction="20000"/>
          </a:bodyPr>
          <a:lstStyle/>
          <a:p>
            <a:pPr marL="0" indent="0">
              <a:buNone/>
            </a:pPr>
            <a:r>
              <a:rPr lang="de-DE" b="1" dirty="0"/>
              <a:t>Beispiel:</a:t>
            </a:r>
          </a:p>
          <a:p>
            <a:pPr marL="0" indent="0">
              <a:buNone/>
            </a:pPr>
            <a:r>
              <a:rPr lang="de-DE" dirty="0"/>
              <a:t>Die obdachlose O war bisher bei ihrer Tochter untergekommen. Dies ist aber nicht mehr möglich, zumal die Tochter nicht mehr bereit ist, O weiter aufzunehmen. O verfügt über keine eigenen Mittel, um sich selbst eine Unterkunft zu beschaffen</a:t>
            </a:r>
          </a:p>
          <a:p>
            <a:pPr marL="0" indent="0">
              <a:buNone/>
            </a:pPr>
            <a:r>
              <a:rPr lang="de-DE" dirty="0"/>
              <a:t>Hat O gegenüber der Gemeinde G einen Unterbringungsanspruch?</a:t>
            </a:r>
          </a:p>
          <a:p>
            <a:pPr marL="0" indent="0">
              <a:buNone/>
            </a:pPr>
            <a:r>
              <a:rPr lang="de-DE" dirty="0"/>
              <a:t>Der Anspruch ist gegeben, wenn bei O die Voraussetzungen einer unfreiwilligen Obdachlosigkeit vorliegen. Dies ist der Fall.</a:t>
            </a:r>
          </a:p>
          <a:p>
            <a:pPr marL="0" indent="0">
              <a:buNone/>
            </a:pPr>
            <a:r>
              <a:rPr lang="de-DE" dirty="0"/>
              <a:t>G – aber auch nicht die Mutter – können die Tochter „zwingen“, ihre Mutter aufzunehmen, selbst wenn diese über ausreichend Wohnraum verfügen würde. Denn dazu besteht nach BGB keine gesetzliche Verpflichtung.  Wäre die Tochter auf Anfrage bereit, die Mutter aufzunehmen, kommt es darauf an, ob der O eine Unterbringung bei ihrer Tochter </a:t>
            </a:r>
            <a:r>
              <a:rPr lang="de-DE" b="1" dirty="0"/>
              <a:t>zumutbar</a:t>
            </a:r>
            <a:r>
              <a:rPr lang="de-DE" dirty="0"/>
              <a:t> ist. Liegen z.B. zerrüttete Familienverhältnisse vor oder droht möglicherweise eine Eskalation und Gewalt, muss G die Mutter unterbringen. G kann O nicht vorwerfen, sie sei jetzt „freiwillig“ obdachlos, weil sie das Angebot ihrer Tochter abgelehnt hat, bei ihr zu wohnen. In diesem Fall ist der Mutter, zu ihrer Tochter zu gehen, nicht zumutbar.</a:t>
            </a:r>
          </a:p>
          <a:p>
            <a:pPr marL="0" indent="0">
              <a:buNone/>
            </a:pPr>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52</a:t>
            </a:fld>
            <a:endParaRPr lang="en-GB" altLang="de-DE" dirty="0">
              <a:solidFill>
                <a:srgbClr val="000000"/>
              </a:solidFill>
            </a:endParaRPr>
          </a:p>
        </p:txBody>
      </p:sp>
    </p:spTree>
    <p:extLst>
      <p:ext uri="{BB962C8B-B14F-4D97-AF65-F5344CB8AC3E}">
        <p14:creationId xmlns:p14="http://schemas.microsoft.com/office/powerpoint/2010/main" val="11369744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7F47D78-064A-41B1-9C56-3A2E15881955}"/>
              </a:ext>
            </a:extLst>
          </p:cNvPr>
          <p:cNvSpPr>
            <a:spLocks noGrp="1"/>
          </p:cNvSpPr>
          <p:nvPr>
            <p:ph type="title"/>
          </p:nvPr>
        </p:nvSpPr>
        <p:spPr/>
        <p:txBody>
          <a:bodyPr/>
          <a:lstStyle/>
          <a:p>
            <a:r>
              <a:rPr lang="de-DE" b="1" dirty="0"/>
              <a:t>VII. Vorrang der Selbsthilfe / Grundsatz der Erforderlichkeit</a:t>
            </a:r>
            <a:endParaRPr lang="de-DE" dirty="0"/>
          </a:p>
        </p:txBody>
      </p:sp>
      <p:sp>
        <p:nvSpPr>
          <p:cNvPr id="3" name="Inhaltsplatzhalter 2">
            <a:extLst>
              <a:ext uri="{FF2B5EF4-FFF2-40B4-BE49-F238E27FC236}">
                <a16:creationId xmlns="" xmlns:a16="http://schemas.microsoft.com/office/drawing/2014/main" id="{4CAFEC56-EF9A-405B-A64C-207B4B062B55}"/>
              </a:ext>
            </a:extLst>
          </p:cNvPr>
          <p:cNvSpPr>
            <a:spLocks noGrp="1"/>
          </p:cNvSpPr>
          <p:nvPr>
            <p:ph idx="1"/>
          </p:nvPr>
        </p:nvSpPr>
        <p:spPr/>
        <p:txBody>
          <a:bodyPr>
            <a:normAutofit fontScale="77500" lnSpcReduction="20000"/>
          </a:bodyPr>
          <a:lstStyle/>
          <a:p>
            <a:pPr marL="0" indent="0">
              <a:buNone/>
            </a:pPr>
            <a:r>
              <a:rPr lang="de-DE" b="1" dirty="0"/>
              <a:t>Vorgehensweise der Behörde unter Berufung auf die Rechtsprechung des OVG Berlin-Brandenburg:</a:t>
            </a:r>
          </a:p>
          <a:p>
            <a:pPr marL="0" indent="0">
              <a:buNone/>
            </a:pPr>
            <a:r>
              <a:rPr lang="de-DE" dirty="0"/>
              <a:t>Hat der (freizügigkeitsberechtigte) obdachlose Unionsbürger die Möglichkeit, in seinem Herkunftsland (auch bei Verwandten) unterzukommen, besteht keine Unterbringungspflicht in der BRD. Diese Fragen sind daher abzuklären – notfalls durch die Abgabe einer eidesstattlichen Versicherung.</a:t>
            </a:r>
          </a:p>
          <a:p>
            <a:r>
              <a:rPr lang="de-DE" dirty="0"/>
              <a:t>Wird von dem Betroffenen die Möglichkeit zum Unterkommen (auch bei Verwandten) verneint, besteht grundsätzlich eine Unterbringungspflicht.</a:t>
            </a:r>
          </a:p>
          <a:p>
            <a:r>
              <a:rPr lang="de-DE" dirty="0"/>
              <a:t>Wird diese Frage vom Betroffenen nicht beantwortet, vertreten manche Behörden die Auffassung, dass der Antragsteller durch seine Weigerung keinen Unterbringungs-anspruch mehr geltend machen kann. Er wird als „freiwillig“ obdachlos angesehen, weil er selbst für seine Haltung bzw. mangelnde Kooperation verantwortlich ist – ein in rechtlicher Hinsicht problematisches Vorgehen. Denn ein Nachweis, dass dem Unionsbürger im Falle einer freiwilligen Ausreise nicht die Obdachlosigkeit in seinem Herkunftsland droht, wird dadurch nicht erbracht.</a:t>
            </a:r>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53</a:t>
            </a:fld>
            <a:endParaRPr lang="en-GB" altLang="de-DE" dirty="0">
              <a:solidFill>
                <a:srgbClr val="000000"/>
              </a:solidFill>
            </a:endParaRPr>
          </a:p>
        </p:txBody>
      </p:sp>
    </p:spTree>
    <p:extLst>
      <p:ext uri="{BB962C8B-B14F-4D97-AF65-F5344CB8AC3E}">
        <p14:creationId xmlns:p14="http://schemas.microsoft.com/office/powerpoint/2010/main" val="113153148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BAB04FAF-E65D-44CF-BB5E-C0C3CAE0C404}"/>
              </a:ext>
            </a:extLst>
          </p:cNvPr>
          <p:cNvSpPr>
            <a:spLocks noGrp="1"/>
          </p:cNvSpPr>
          <p:nvPr>
            <p:ph type="title"/>
          </p:nvPr>
        </p:nvSpPr>
        <p:spPr>
          <a:xfrm>
            <a:off x="901574" y="156895"/>
            <a:ext cx="10515600" cy="1325563"/>
          </a:xfrm>
        </p:spPr>
        <p:txBody>
          <a:bodyPr/>
          <a:lstStyle/>
          <a:p>
            <a:r>
              <a:rPr lang="de-DE" b="1" dirty="0"/>
              <a:t>VII. Vorrang der Selbsthilfe / Grundsatz der Erforderlichkeit</a:t>
            </a:r>
          </a:p>
        </p:txBody>
      </p:sp>
      <p:sp>
        <p:nvSpPr>
          <p:cNvPr id="3" name="Inhaltsplatzhalter 2">
            <a:extLst>
              <a:ext uri="{FF2B5EF4-FFF2-40B4-BE49-F238E27FC236}">
                <a16:creationId xmlns="" xmlns:a16="http://schemas.microsoft.com/office/drawing/2014/main" id="{6B1FE9E2-2968-4F52-B9A4-8A715A26B7F6}"/>
              </a:ext>
            </a:extLst>
          </p:cNvPr>
          <p:cNvSpPr>
            <a:spLocks noGrp="1"/>
          </p:cNvSpPr>
          <p:nvPr>
            <p:ph idx="1"/>
          </p:nvPr>
        </p:nvSpPr>
        <p:spPr/>
        <p:txBody>
          <a:bodyPr>
            <a:normAutofit fontScale="92500" lnSpcReduction="10000"/>
          </a:bodyPr>
          <a:lstStyle/>
          <a:p>
            <a:pPr marL="0" indent="0">
              <a:buNone/>
            </a:pPr>
            <a:r>
              <a:rPr lang="de-DE" dirty="0"/>
              <a:t>Nach </a:t>
            </a:r>
            <a:r>
              <a:rPr lang="de-DE" b="1" dirty="0"/>
              <a:t>OVG Berlin-Brandenburg </a:t>
            </a:r>
            <a:r>
              <a:rPr lang="de-DE" dirty="0"/>
              <a:t>besteht zwar bei obdachlosen Unionsbürgern, die sich nicht selbst eine Unterkunft beschaffen können und die auch nicht bei Verwandten in ihrem Heimatland unterkommen können, grundsätzlich ein Unterbringungsanspruch. </a:t>
            </a:r>
          </a:p>
          <a:p>
            <a:pPr marL="0" indent="0">
              <a:buNone/>
            </a:pPr>
            <a:r>
              <a:rPr lang="de-DE" dirty="0"/>
              <a:t>Besteht aber die Gefahr, dass die Obdachloseneinweisung zu einer vom Gefahrenabwehrrecht </a:t>
            </a:r>
            <a:r>
              <a:rPr lang="de-DE" i="1" dirty="0"/>
              <a:t>„nicht mehr gedeckten Dauerwohnung“</a:t>
            </a:r>
            <a:r>
              <a:rPr lang="de-DE" dirty="0"/>
              <a:t> umschlagen könnte und dadurch unionsrechtlich zulässige, sozialrechtliche Beschränkungen unterlaufen würden, soll dieser Anspruch nicht mehr bestehen. „</a:t>
            </a:r>
            <a:r>
              <a:rPr lang="de-DE" i="1" dirty="0"/>
              <a:t>Droht dieses Umschlagen, ist die Unterbringung auf die kurze Zeit zu begrenzen, die zur geordneten Rückreise erforderlich ist und zugleich dem betroffenen </a:t>
            </a:r>
            <a:r>
              <a:rPr lang="de-DE" i="1" dirty="0" smtClean="0"/>
              <a:t>gegebenenfalls </a:t>
            </a:r>
            <a:r>
              <a:rPr lang="de-DE" i="1" dirty="0"/>
              <a:t>anzubieten, die Rückreise behördlich zu finanzi</a:t>
            </a:r>
            <a:r>
              <a:rPr lang="de-DE" dirty="0"/>
              <a:t>eren“ </a:t>
            </a:r>
            <a:r>
              <a:rPr lang="de-DE" dirty="0" smtClean="0"/>
              <a:t>(vier </a:t>
            </a:r>
            <a:r>
              <a:rPr lang="de-DE" dirty="0"/>
              <a:t>Wochen, vgl. Beschluss vom 11.4.2016 – OVG 1 S 1.16, OVG 1 M 2.16, Leitsatz 1 und 2).</a:t>
            </a:r>
          </a:p>
          <a:p>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54</a:t>
            </a:fld>
            <a:endParaRPr lang="en-GB" altLang="de-DE" dirty="0">
              <a:solidFill>
                <a:srgbClr val="000000"/>
              </a:solidFill>
            </a:endParaRPr>
          </a:p>
        </p:txBody>
      </p:sp>
    </p:spTree>
    <p:extLst>
      <p:ext uri="{BB962C8B-B14F-4D97-AF65-F5344CB8AC3E}">
        <p14:creationId xmlns:p14="http://schemas.microsoft.com/office/powerpoint/2010/main" val="6920955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E8C0E097-B37C-4196-9D75-6851A06486CB}"/>
              </a:ext>
            </a:extLst>
          </p:cNvPr>
          <p:cNvSpPr>
            <a:spLocks noGrp="1"/>
          </p:cNvSpPr>
          <p:nvPr>
            <p:ph type="title"/>
          </p:nvPr>
        </p:nvSpPr>
        <p:spPr/>
        <p:txBody>
          <a:bodyPr/>
          <a:lstStyle/>
          <a:p>
            <a:r>
              <a:rPr lang="de-DE" dirty="0"/>
              <a:t>VII. Vorrang der Selbsthilfe / Grundsatz der Erforderlichkeit</a:t>
            </a:r>
          </a:p>
        </p:txBody>
      </p:sp>
      <p:sp>
        <p:nvSpPr>
          <p:cNvPr id="3" name="Inhaltsplatzhalter 2">
            <a:extLst>
              <a:ext uri="{FF2B5EF4-FFF2-40B4-BE49-F238E27FC236}">
                <a16:creationId xmlns="" xmlns:a16="http://schemas.microsoft.com/office/drawing/2014/main" id="{7A7A60A2-0A68-432E-91D0-C8C5CEB6A146}"/>
              </a:ext>
            </a:extLst>
          </p:cNvPr>
          <p:cNvSpPr>
            <a:spLocks noGrp="1"/>
          </p:cNvSpPr>
          <p:nvPr>
            <p:ph idx="1"/>
          </p:nvPr>
        </p:nvSpPr>
        <p:spPr/>
        <p:txBody>
          <a:bodyPr>
            <a:normAutofit fontScale="77500" lnSpcReduction="20000"/>
          </a:bodyPr>
          <a:lstStyle/>
          <a:p>
            <a:pPr marL="0" indent="0">
              <a:buNone/>
            </a:pPr>
            <a:r>
              <a:rPr lang="de-DE" dirty="0"/>
              <a:t>Auf Grund dieser Rechtsprechung beschränkt z.B. die Senatsverwaltung in Berlin den Unterbringungsanspruch von freizügigkeitsberechtigten Unionsbürgern</a:t>
            </a:r>
          </a:p>
          <a:p>
            <a:r>
              <a:rPr lang="de-DE" dirty="0"/>
              <a:t>auf wenige Wochen, um in dieser Zeit abzuklären, ob Leistungen nach dem SGB II oder XII gewährt werden. Werden diese Leistungen bewilligt, wird die Unterbringungspflicht bejaht und der Betroffene untergebracht.</a:t>
            </a:r>
          </a:p>
          <a:p>
            <a:r>
              <a:rPr lang="de-DE" dirty="0"/>
              <a:t>Werden keine Sozialleistungen gewährt bzw. sind sie ausgeschlossen, wird ein Unterbringungsanspruch mit der genannten Begründung abgelehnt. </a:t>
            </a:r>
          </a:p>
          <a:p>
            <a:pPr marL="0" indent="0">
              <a:buNone/>
            </a:pPr>
            <a:r>
              <a:rPr lang="de-DE" dirty="0"/>
              <a:t>Diese Rechtsprechung ist m.E. mit den Grundsätzen der polizeirechtlichen Unterbringung von Obdachlosen nicht zu vereinbaren. Eine ordnungsrechtliche Einweisung eines Obdachlosen dauert </a:t>
            </a:r>
            <a:r>
              <a:rPr lang="de-DE" dirty="0" smtClean="0"/>
              <a:t>so lange</a:t>
            </a:r>
            <a:r>
              <a:rPr lang="de-DE" dirty="0"/>
              <a:t>, wie die unfreiwillige Obdachlosigkeit – also die Gefahr für die bedrohten hochrangigen Grund- und Menschenrechte – gegeben ist. Ein „Umschlagen“– schon gar nicht in eine vom Gefahrenabwehrrecht nicht mehr gedeckte „</a:t>
            </a:r>
            <a:r>
              <a:rPr lang="de-DE" dirty="0" smtClean="0"/>
              <a:t>Dauerwohnung“ – </a:t>
            </a:r>
            <a:r>
              <a:rPr lang="de-DE" dirty="0"/>
              <a:t>ist ausgeschlossen, da es sich um eine öffentlich-rechtliche Unterbringung  und nicht um eine Wohnung, sondern nur um eine Notunterkunft handelt. </a:t>
            </a:r>
          </a:p>
          <a:p>
            <a:pPr marL="0" indent="0">
              <a:buNone/>
            </a:pPr>
            <a:r>
              <a:rPr lang="de-DE" dirty="0"/>
              <a:t>Diese Rechtsfrage bedarf dringend einer höchstrichterlichen Klärung.</a:t>
            </a:r>
          </a:p>
          <a:p>
            <a:endParaRPr lang="de-DE" dirty="0"/>
          </a:p>
        </p:txBody>
      </p:sp>
      <p:sp>
        <p:nvSpPr>
          <p:cNvPr id="5" name="Titel 1">
            <a:extLst>
              <a:ext uri="{FF2B5EF4-FFF2-40B4-BE49-F238E27FC236}">
                <a16:creationId xmlns="" xmlns:a16="http://schemas.microsoft.com/office/drawing/2014/main" id="{E8C0E097-B37C-4196-9D75-6851A06486CB}"/>
              </a:ext>
            </a:extLst>
          </p:cNvPr>
          <p:cNvSpPr txBox="1">
            <a:spLocks/>
          </p:cNvSpPr>
          <p:nvPr/>
        </p:nvSpPr>
        <p:spPr>
          <a:xfrm>
            <a:off x="851812" y="36240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mtClean="0"/>
              <a:t>VII. Vorrang der Selbsthilfe / Grundsatz der Erforderlichkeit</a:t>
            </a:r>
            <a:endParaRPr lang="de-DE" dirty="0"/>
          </a:p>
        </p:txBody>
      </p:sp>
      <p:sp>
        <p:nvSpPr>
          <p:cNvPr id="6"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55</a:t>
            </a:fld>
            <a:endParaRPr lang="en-GB" altLang="de-DE" dirty="0">
              <a:solidFill>
                <a:srgbClr val="000000"/>
              </a:solidFill>
            </a:endParaRPr>
          </a:p>
        </p:txBody>
      </p:sp>
    </p:spTree>
    <p:extLst>
      <p:ext uri="{BB962C8B-B14F-4D97-AF65-F5344CB8AC3E}">
        <p14:creationId xmlns:p14="http://schemas.microsoft.com/office/powerpoint/2010/main" val="264875337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CCFD6513-17A6-4143-B2D6-CEF19F547338}"/>
              </a:ext>
            </a:extLst>
          </p:cNvPr>
          <p:cNvSpPr>
            <a:spLocks noGrp="1"/>
          </p:cNvSpPr>
          <p:nvPr>
            <p:ph type="title"/>
          </p:nvPr>
        </p:nvSpPr>
        <p:spPr/>
        <p:txBody>
          <a:bodyPr/>
          <a:lstStyle/>
          <a:p>
            <a:r>
              <a:rPr lang="de-DE" b="1" dirty="0"/>
              <a:t>VII. Vorrang der Selbsthilfe / Grundsatz der Erforderlichkeit</a:t>
            </a:r>
            <a:endParaRPr lang="de-DE" dirty="0"/>
          </a:p>
        </p:txBody>
      </p:sp>
      <p:sp>
        <p:nvSpPr>
          <p:cNvPr id="3" name="Inhaltsplatzhalter 2">
            <a:extLst>
              <a:ext uri="{FF2B5EF4-FFF2-40B4-BE49-F238E27FC236}">
                <a16:creationId xmlns="" xmlns:a16="http://schemas.microsoft.com/office/drawing/2014/main" id="{F47DA6FA-D6D1-494C-A274-4B40538C1E43}"/>
              </a:ext>
            </a:extLst>
          </p:cNvPr>
          <p:cNvSpPr>
            <a:spLocks noGrp="1"/>
          </p:cNvSpPr>
          <p:nvPr>
            <p:ph idx="1"/>
          </p:nvPr>
        </p:nvSpPr>
        <p:spPr/>
        <p:txBody>
          <a:bodyPr>
            <a:normAutofit fontScale="85000" lnSpcReduction="20000"/>
          </a:bodyPr>
          <a:lstStyle/>
          <a:p>
            <a:pPr marL="0" indent="0">
              <a:buNone/>
            </a:pPr>
            <a:r>
              <a:rPr lang="de-DE" dirty="0"/>
              <a:t>Der Anspruch auf Unterbringung besteht m.E. unabhängig von der Frage, ob der Betroffene </a:t>
            </a:r>
            <a:r>
              <a:rPr lang="de-DE" b="1" dirty="0"/>
              <a:t>Ansprüche auf Sozialleistungen nach SGB II bzw. XII </a:t>
            </a:r>
            <a:r>
              <a:rPr lang="de-DE" dirty="0"/>
              <a:t>hat oder nicht. </a:t>
            </a:r>
          </a:p>
          <a:p>
            <a:pPr marL="0" indent="0">
              <a:buNone/>
            </a:pPr>
            <a:r>
              <a:rPr lang="de-DE" dirty="0"/>
              <a:t>Insbesondere kann eine Sicherheitsbehörde den notwendigen Schutz elementarer Grund- und Menschenrechte nicht davon abhängig machen, ob bei einem Unionsbürger Leistungsausschlüsse nach dem </a:t>
            </a:r>
            <a:r>
              <a:rPr lang="de-DE" b="1" dirty="0"/>
              <a:t>Gesetz zur Regelung von Ansprüchen ausländischer Personen in der Grundsicherung für Arbeitssuchende nach dem Zweiten Buch Sozialgesetzbuch und in der Sozialhilfe nach dem Zwölften Buch Sozialgesetzbuch </a:t>
            </a:r>
            <a:r>
              <a:rPr lang="de-DE" dirty="0"/>
              <a:t>(</a:t>
            </a:r>
            <a:r>
              <a:rPr lang="de-DE" dirty="0" err="1"/>
              <a:t>GrSiAuslG</a:t>
            </a:r>
            <a:r>
              <a:rPr lang="de-DE" dirty="0"/>
              <a:t>) vom 22.12.2016 bestehen oder nicht. </a:t>
            </a:r>
          </a:p>
          <a:p>
            <a:pPr marL="0" indent="0">
              <a:buNone/>
            </a:pPr>
            <a:r>
              <a:rPr lang="de-DE" dirty="0"/>
              <a:t>Die Aufgabe der Polizei ist es, Störungen der öffentlichen Sicherheit zu beseitigen. Deshalb kann sie ihre ordnungsrechtlichen Maßnahmen nicht danach beurteilen, ob ein Störer der öffentlichen Sicherheit nach dem SGB leistungsberechtigt ist oder nicht. Die Polizeibehörde kann daher einen Anspruch auf Unterbringung nicht mit dem Argument ablehnen, dass der Betroffene keine Leistungen nach dem SGB erhält. Denn sie ist verpflichtet, die Menschenrechte des Betroffenen zu schützen.</a:t>
            </a:r>
          </a:p>
          <a:p>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56</a:t>
            </a:fld>
            <a:endParaRPr lang="en-GB" altLang="de-DE" dirty="0">
              <a:solidFill>
                <a:srgbClr val="000000"/>
              </a:solidFill>
            </a:endParaRPr>
          </a:p>
        </p:txBody>
      </p:sp>
    </p:spTree>
    <p:extLst>
      <p:ext uri="{BB962C8B-B14F-4D97-AF65-F5344CB8AC3E}">
        <p14:creationId xmlns:p14="http://schemas.microsoft.com/office/powerpoint/2010/main" val="59744330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D772597-F181-4FC2-AB05-1BF032790FC5}"/>
              </a:ext>
            </a:extLst>
          </p:cNvPr>
          <p:cNvSpPr>
            <a:spLocks noGrp="1"/>
          </p:cNvSpPr>
          <p:nvPr>
            <p:ph type="title"/>
          </p:nvPr>
        </p:nvSpPr>
        <p:spPr/>
        <p:txBody>
          <a:bodyPr/>
          <a:lstStyle/>
          <a:p>
            <a:r>
              <a:rPr lang="de-DE" b="1" dirty="0"/>
              <a:t>VIII</a:t>
            </a:r>
            <a:r>
              <a:rPr lang="de-DE" dirty="0"/>
              <a:t>. </a:t>
            </a:r>
            <a:r>
              <a:rPr lang="de-DE" b="1" dirty="0"/>
              <a:t>Der Adressat der polizeilichen Maßnahmen</a:t>
            </a:r>
          </a:p>
        </p:txBody>
      </p:sp>
      <p:sp>
        <p:nvSpPr>
          <p:cNvPr id="3" name="Inhaltsplatzhalter 2">
            <a:extLst>
              <a:ext uri="{FF2B5EF4-FFF2-40B4-BE49-F238E27FC236}">
                <a16:creationId xmlns="" xmlns:a16="http://schemas.microsoft.com/office/drawing/2014/main" id="{CA4CB640-6B15-4123-BE29-FF81B035BF56}"/>
              </a:ext>
            </a:extLst>
          </p:cNvPr>
          <p:cNvSpPr>
            <a:spLocks noGrp="1"/>
          </p:cNvSpPr>
          <p:nvPr>
            <p:ph idx="1"/>
          </p:nvPr>
        </p:nvSpPr>
        <p:spPr/>
        <p:txBody>
          <a:bodyPr>
            <a:normAutofit fontScale="25000" lnSpcReduction="20000"/>
          </a:bodyPr>
          <a:lstStyle/>
          <a:p>
            <a:pPr>
              <a:lnSpc>
                <a:spcPct val="120000"/>
              </a:lnSpc>
              <a:spcBef>
                <a:spcPts val="600"/>
              </a:spcBef>
              <a:spcAft>
                <a:spcPts val="600"/>
              </a:spcAft>
              <a:buNone/>
            </a:pPr>
            <a:r>
              <a:rPr lang="de-DE" altLang="de-DE" sz="7200" dirty="0">
                <a:cs typeface="Arial" pitchFamily="34" charset="0"/>
              </a:rPr>
              <a:t>     </a:t>
            </a:r>
            <a:r>
              <a:rPr lang="de-DE" altLang="de-DE" sz="8000" dirty="0">
                <a:cs typeface="Arial" pitchFamily="34" charset="0"/>
              </a:rPr>
              <a:t>Der Obdachlose ist ist im polizeirechtlichen Sinne ein sog. </a:t>
            </a:r>
            <a:r>
              <a:rPr lang="de-DE" altLang="de-DE" sz="8000" b="1" dirty="0">
                <a:cs typeface="Arial" pitchFamily="34" charset="0"/>
              </a:rPr>
              <a:t>Störer</a:t>
            </a:r>
            <a:r>
              <a:rPr lang="de-DE" altLang="de-DE" sz="8000" dirty="0">
                <a:cs typeface="Arial" pitchFamily="34" charset="0"/>
              </a:rPr>
              <a:t> oder </a:t>
            </a:r>
            <a:r>
              <a:rPr lang="de-DE" altLang="de-DE" sz="8000" b="1" dirty="0">
                <a:cs typeface="Arial" pitchFamily="34" charset="0"/>
              </a:rPr>
              <a:t>Polizeipflichtiger</a:t>
            </a:r>
            <a:r>
              <a:rPr lang="de-DE" altLang="de-DE" sz="8000" dirty="0">
                <a:cs typeface="Arial" pitchFamily="34" charset="0"/>
              </a:rPr>
              <a:t>. Durch sein Verhalten stört er die öffentliche Sicherheit. Deshalb wird er auch als </a:t>
            </a:r>
            <a:r>
              <a:rPr lang="de-DE" altLang="de-DE" sz="8000" b="1" dirty="0">
                <a:cs typeface="Arial" pitchFamily="34" charset="0"/>
              </a:rPr>
              <a:t>Verhaltensverantwortlicher </a:t>
            </a:r>
            <a:r>
              <a:rPr lang="de-DE" altLang="de-DE" sz="8000" dirty="0">
                <a:cs typeface="Arial" pitchFamily="34" charset="0"/>
              </a:rPr>
              <a:t>bezeichnet. Die Verhaltensverantwortlichkeit setzt weder Geschäfts- noch Deliktsfähigkeit voraus. </a:t>
            </a:r>
            <a:r>
              <a:rPr lang="de-DE" altLang="de-DE" sz="8000" b="1" dirty="0">
                <a:cs typeface="Arial" pitchFamily="34" charset="0"/>
              </a:rPr>
              <a:t>Entscheidend ist allein die objektive Gefahrenlage </a:t>
            </a:r>
            <a:r>
              <a:rPr lang="de-DE" altLang="de-DE" sz="8000" dirty="0">
                <a:cs typeface="Arial" pitchFamily="34" charset="0"/>
              </a:rPr>
              <a:t>und die Erforderlichkeit von polizeilichen Maßnahmen. </a:t>
            </a:r>
          </a:p>
          <a:p>
            <a:pPr>
              <a:lnSpc>
                <a:spcPct val="120000"/>
              </a:lnSpc>
              <a:spcBef>
                <a:spcPts val="600"/>
              </a:spcBef>
              <a:spcAft>
                <a:spcPts val="600"/>
              </a:spcAft>
              <a:buNone/>
            </a:pPr>
            <a:r>
              <a:rPr lang="de-DE" altLang="de-DE" sz="8000" b="1" dirty="0">
                <a:cs typeface="Arial" pitchFamily="34" charset="0"/>
              </a:rPr>
              <a:t>    </a:t>
            </a:r>
            <a:r>
              <a:rPr lang="en-GB" altLang="de-DE" sz="8000" b="1" dirty="0">
                <a:cs typeface="Arial" pitchFamily="34" charset="0"/>
              </a:rPr>
              <a:t>Die </a:t>
            </a:r>
            <a:r>
              <a:rPr lang="en-GB" altLang="de-DE" sz="8000" b="1" dirty="0" err="1">
                <a:cs typeface="Arial" pitchFamily="34" charset="0"/>
              </a:rPr>
              <a:t>Verhaltensverantwortlichkeit</a:t>
            </a:r>
            <a:r>
              <a:rPr lang="en-GB" altLang="de-DE" sz="8000" b="1" dirty="0">
                <a:cs typeface="Arial" pitchFamily="34" charset="0"/>
              </a:rPr>
              <a:t> </a:t>
            </a:r>
            <a:r>
              <a:rPr lang="en-GB" altLang="de-DE" sz="8000" b="1" dirty="0" err="1">
                <a:cs typeface="Arial" pitchFamily="34" charset="0"/>
              </a:rPr>
              <a:t>ist</a:t>
            </a:r>
            <a:r>
              <a:rPr lang="en-GB" altLang="de-DE" sz="8000" b="1" dirty="0">
                <a:cs typeface="Arial" pitchFamily="34" charset="0"/>
              </a:rPr>
              <a:t> </a:t>
            </a:r>
            <a:r>
              <a:rPr lang="en-GB" altLang="de-DE" sz="8000" b="1" dirty="0" err="1">
                <a:cs typeface="Arial" pitchFamily="34" charset="0"/>
              </a:rPr>
              <a:t>verschuldensunabhängig</a:t>
            </a:r>
            <a:r>
              <a:rPr lang="en-GB" altLang="de-DE" sz="8000" b="1" dirty="0">
                <a:cs typeface="Arial" pitchFamily="34" charset="0"/>
              </a:rPr>
              <a:t>.</a:t>
            </a:r>
            <a:endParaRPr lang="de-DE" altLang="de-DE" sz="8000" dirty="0">
              <a:cs typeface="Arial" pitchFamily="34" charset="0"/>
            </a:endParaRPr>
          </a:p>
          <a:p>
            <a:pPr marL="0" indent="0">
              <a:buNone/>
            </a:pPr>
            <a:r>
              <a:rPr lang="de-DE" altLang="de-DE" sz="8000" dirty="0">
                <a:cs typeface="Arial" pitchFamily="34" charset="0"/>
              </a:rPr>
              <a:t>    Die polizeilichen Maßnahmen zur Abwendung der Gefahr für die öffentliche Sicherheit</a:t>
            </a:r>
          </a:p>
          <a:p>
            <a:pPr marL="0" indent="0">
              <a:buNone/>
            </a:pPr>
            <a:r>
              <a:rPr lang="de-DE" altLang="de-DE" sz="8000" dirty="0">
                <a:cs typeface="Arial" pitchFamily="34" charset="0"/>
              </a:rPr>
              <a:t>     richten sich somit gegen den Obdachlosen als </a:t>
            </a:r>
            <a:r>
              <a:rPr lang="de-DE" altLang="de-DE" sz="8000" b="1" dirty="0">
                <a:cs typeface="Arial" pitchFamily="34" charset="0"/>
              </a:rPr>
              <a:t>Verhaltensstörer</a:t>
            </a:r>
          </a:p>
          <a:p>
            <a:pPr marL="0" indent="0">
              <a:buNone/>
            </a:pPr>
            <a:r>
              <a:rPr lang="de-DE" altLang="de-DE" sz="8000" b="1" dirty="0">
                <a:cs typeface="Arial" pitchFamily="34" charset="0"/>
              </a:rPr>
              <a:t>     </a:t>
            </a:r>
            <a:r>
              <a:rPr lang="de-DE" altLang="de-DE" sz="8000" dirty="0">
                <a:cs typeface="Arial" pitchFamily="34" charset="0"/>
              </a:rPr>
              <a:t>Vgl. z.B. </a:t>
            </a:r>
            <a:r>
              <a:rPr lang="de-DE" altLang="de-DE" sz="8000" dirty="0" smtClean="0">
                <a:cs typeface="Arial" pitchFamily="34" charset="0"/>
              </a:rPr>
              <a:t>§ 6 </a:t>
            </a:r>
            <a:r>
              <a:rPr lang="de-DE" altLang="de-DE" sz="8000" dirty="0">
                <a:cs typeface="Arial" pitchFamily="34" charset="0"/>
              </a:rPr>
              <a:t>NPOG:      </a:t>
            </a:r>
          </a:p>
          <a:p>
            <a:pPr marL="0" indent="0">
              <a:buNone/>
            </a:pPr>
            <a:r>
              <a:rPr lang="de-DE" altLang="de-DE" sz="8000" dirty="0">
                <a:cs typeface="Arial" pitchFamily="34" charset="0"/>
              </a:rPr>
              <a:t>         </a:t>
            </a:r>
            <a:r>
              <a:rPr lang="de-DE" sz="8000" b="1" dirty="0"/>
              <a:t>„</a:t>
            </a:r>
            <a:r>
              <a:rPr lang="de-DE" sz="8000" b="1" i="1" dirty="0"/>
              <a:t>Verantwortlichkeit für das Verhalten von Personen</a:t>
            </a:r>
          </a:p>
          <a:p>
            <a:pPr marL="0" indent="0">
              <a:buNone/>
            </a:pPr>
            <a:r>
              <a:rPr lang="de-DE" sz="8000" i="1" dirty="0"/>
              <a:t>      (1) Verursacht eine Person eine Gefahr, so sind die Maßnahmen gegen sie zu richten“.</a:t>
            </a:r>
          </a:p>
          <a:p>
            <a:pPr marL="0" indent="0">
              <a:buNone/>
            </a:pPr>
            <a:r>
              <a:rPr lang="de-DE" sz="8000" b="1" dirty="0"/>
              <a:t>      Alle Bundesländer verfügen über gleichlautende Vorschriften.</a:t>
            </a:r>
          </a:p>
          <a:p>
            <a:pPr>
              <a:lnSpc>
                <a:spcPct val="120000"/>
              </a:lnSpc>
              <a:spcBef>
                <a:spcPts val="600"/>
              </a:spcBef>
              <a:spcAft>
                <a:spcPts val="600"/>
              </a:spcAft>
              <a:buNone/>
            </a:pPr>
            <a:r>
              <a:rPr lang="de-DE" altLang="de-DE" sz="8000" dirty="0">
                <a:cs typeface="Arial" pitchFamily="34" charset="0"/>
              </a:rPr>
              <a:t>	</a:t>
            </a:r>
          </a:p>
          <a:p>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57</a:t>
            </a:fld>
            <a:endParaRPr lang="en-GB" altLang="de-DE" dirty="0">
              <a:solidFill>
                <a:srgbClr val="000000"/>
              </a:solidFill>
            </a:endParaRPr>
          </a:p>
        </p:txBody>
      </p:sp>
    </p:spTree>
    <p:extLst>
      <p:ext uri="{BB962C8B-B14F-4D97-AF65-F5344CB8AC3E}">
        <p14:creationId xmlns:p14="http://schemas.microsoft.com/office/powerpoint/2010/main" val="140790290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07AB60F-5F55-4437-8F9B-44D9F1ADFE9B}"/>
              </a:ext>
            </a:extLst>
          </p:cNvPr>
          <p:cNvSpPr>
            <a:spLocks noGrp="1"/>
          </p:cNvSpPr>
          <p:nvPr>
            <p:ph type="title"/>
          </p:nvPr>
        </p:nvSpPr>
        <p:spPr/>
        <p:txBody>
          <a:bodyPr/>
          <a:lstStyle/>
          <a:p>
            <a:r>
              <a:rPr lang="de-DE" b="1" dirty="0"/>
              <a:t>VIII. Der Adressat der polizeilichen Maßnahmen</a:t>
            </a:r>
          </a:p>
        </p:txBody>
      </p:sp>
      <p:sp>
        <p:nvSpPr>
          <p:cNvPr id="3" name="Inhaltsplatzhalter 2">
            <a:extLst>
              <a:ext uri="{FF2B5EF4-FFF2-40B4-BE49-F238E27FC236}">
                <a16:creationId xmlns="" xmlns:a16="http://schemas.microsoft.com/office/drawing/2014/main" id="{F587E527-BEA2-43F2-8BFB-2729652B9A14}"/>
              </a:ext>
            </a:extLst>
          </p:cNvPr>
          <p:cNvSpPr>
            <a:spLocks noGrp="1"/>
          </p:cNvSpPr>
          <p:nvPr>
            <p:ph idx="1"/>
          </p:nvPr>
        </p:nvSpPr>
        <p:spPr/>
        <p:txBody>
          <a:bodyPr>
            <a:normAutofit fontScale="70000" lnSpcReduction="20000"/>
          </a:bodyPr>
          <a:lstStyle/>
          <a:p>
            <a:pPr>
              <a:lnSpc>
                <a:spcPct val="100000"/>
              </a:lnSpc>
              <a:spcBef>
                <a:spcPts val="600"/>
              </a:spcBef>
              <a:spcAft>
                <a:spcPts val="600"/>
              </a:spcAft>
              <a:buNone/>
            </a:pPr>
            <a:r>
              <a:rPr lang="de-DE" dirty="0"/>
              <a:t>Bei der Notwendigkeit sicherheitsrechtlichen Einschreitens wird nicht nach der Staatsangehörigkeit</a:t>
            </a:r>
          </a:p>
          <a:p>
            <a:pPr>
              <a:lnSpc>
                <a:spcPct val="100000"/>
              </a:lnSpc>
              <a:spcBef>
                <a:spcPts val="600"/>
              </a:spcBef>
              <a:spcAft>
                <a:spcPts val="600"/>
              </a:spcAft>
              <a:buNone/>
            </a:pPr>
            <a:r>
              <a:rPr lang="de-DE" dirty="0"/>
              <a:t>des Betroffenen unterschieden (BayVGH, Beschluss vom 7.5.2018 – 4 CE 18.965, </a:t>
            </a:r>
            <a:r>
              <a:rPr lang="de-DE" dirty="0" err="1"/>
              <a:t>juris</a:t>
            </a:r>
            <a:r>
              <a:rPr lang="de-DE" dirty="0"/>
              <a:t>, </a:t>
            </a:r>
            <a:r>
              <a:rPr lang="de-DE" dirty="0" err="1"/>
              <a:t>Rn</a:t>
            </a:r>
            <a:r>
              <a:rPr lang="de-DE" dirty="0"/>
              <a:t> 8). </a:t>
            </a:r>
          </a:p>
          <a:p>
            <a:pPr>
              <a:lnSpc>
                <a:spcPct val="100000"/>
              </a:lnSpc>
              <a:spcBef>
                <a:spcPts val="600"/>
              </a:spcBef>
              <a:spcAft>
                <a:spcPts val="600"/>
              </a:spcAft>
              <a:buNone/>
            </a:pPr>
            <a:r>
              <a:rPr lang="de-DE" altLang="de-DE" dirty="0">
                <a:cs typeface="Times New Roman" pitchFamily="18" charset="0"/>
              </a:rPr>
              <a:t>Ob die Gefahr für die öffentliche Sicherheit </a:t>
            </a:r>
          </a:p>
          <a:p>
            <a:pPr>
              <a:lnSpc>
                <a:spcPct val="100000"/>
              </a:lnSpc>
              <a:spcBef>
                <a:spcPts val="600"/>
              </a:spcBef>
              <a:spcAft>
                <a:spcPts val="600"/>
              </a:spcAft>
            </a:pPr>
            <a:r>
              <a:rPr lang="de-DE" altLang="de-DE" dirty="0">
                <a:cs typeface="Times New Roman" pitchFamily="18" charset="0"/>
              </a:rPr>
              <a:t>von einem deutschen Staatsbürger, </a:t>
            </a:r>
          </a:p>
          <a:p>
            <a:pPr>
              <a:lnSpc>
                <a:spcPct val="100000"/>
              </a:lnSpc>
              <a:spcBef>
                <a:spcPts val="600"/>
              </a:spcBef>
              <a:spcAft>
                <a:spcPts val="600"/>
              </a:spcAft>
            </a:pPr>
            <a:r>
              <a:rPr lang="de-DE" altLang="de-DE" dirty="0">
                <a:cs typeface="Times New Roman" pitchFamily="18" charset="0"/>
              </a:rPr>
              <a:t>von einem Unionsbürger, </a:t>
            </a:r>
          </a:p>
          <a:p>
            <a:pPr>
              <a:lnSpc>
                <a:spcPct val="100000"/>
              </a:lnSpc>
              <a:spcBef>
                <a:spcPts val="600"/>
              </a:spcBef>
              <a:spcAft>
                <a:spcPts val="600"/>
              </a:spcAft>
            </a:pPr>
            <a:r>
              <a:rPr lang="de-DE" altLang="de-DE" dirty="0">
                <a:cs typeface="Times New Roman" pitchFamily="18" charset="0"/>
              </a:rPr>
              <a:t>von einem Flüchtling / Asylbewerber / Zuwanderer</a:t>
            </a:r>
          </a:p>
          <a:p>
            <a:pPr>
              <a:lnSpc>
                <a:spcPct val="100000"/>
              </a:lnSpc>
              <a:spcBef>
                <a:spcPts val="600"/>
              </a:spcBef>
              <a:spcAft>
                <a:spcPts val="600"/>
              </a:spcAft>
            </a:pPr>
            <a:r>
              <a:rPr lang="de-DE" altLang="de-DE" dirty="0">
                <a:cs typeface="Times New Roman" pitchFamily="18" charset="0"/>
              </a:rPr>
              <a:t>oder von einem sonstigen Ausländer ausgeht,</a:t>
            </a:r>
          </a:p>
          <a:p>
            <a:pPr marL="0" indent="0">
              <a:lnSpc>
                <a:spcPct val="100000"/>
              </a:lnSpc>
              <a:spcBef>
                <a:spcPts val="600"/>
              </a:spcBef>
              <a:spcAft>
                <a:spcPts val="600"/>
              </a:spcAft>
              <a:buNone/>
            </a:pPr>
            <a:r>
              <a:rPr lang="de-DE" altLang="de-DE" dirty="0">
                <a:cs typeface="Times New Roman" pitchFamily="18" charset="0"/>
              </a:rPr>
              <a:t>ist für die </a:t>
            </a:r>
            <a:r>
              <a:rPr lang="de-DE" altLang="de-DE" b="1" dirty="0">
                <a:cs typeface="Times New Roman" pitchFamily="18" charset="0"/>
              </a:rPr>
              <a:t>polizeirechtliche Einschätzung grundsätzlich irrelevant</a:t>
            </a:r>
            <a:r>
              <a:rPr lang="de-DE" altLang="de-DE" dirty="0">
                <a:cs typeface="Times New Roman" pitchFamily="18" charset="0"/>
              </a:rPr>
              <a:t>. Denn wichtigster Gesichtspunkt ist, </a:t>
            </a:r>
            <a:r>
              <a:rPr lang="de-DE" altLang="de-DE" b="1" dirty="0">
                <a:cs typeface="Times New Roman" pitchFamily="18" charset="0"/>
              </a:rPr>
              <a:t>ob und wie die Gefahr rasch und effektiv abgewehrt werden kann.</a:t>
            </a:r>
          </a:p>
          <a:p>
            <a:pPr marL="0" indent="0">
              <a:lnSpc>
                <a:spcPct val="100000"/>
              </a:lnSpc>
              <a:spcBef>
                <a:spcPts val="600"/>
              </a:spcBef>
              <a:spcAft>
                <a:spcPts val="600"/>
              </a:spcAft>
              <a:buNone/>
            </a:pPr>
            <a:r>
              <a:rPr lang="de-DE" altLang="de-DE" dirty="0">
                <a:cs typeface="Times New Roman" pitchFamily="18" charset="0"/>
              </a:rPr>
              <a:t>In allen Fällen, in denen Ausländer von der Obdachlosigkeit bedroht werden, wird empfohlen, vor Maßnahmen die zuständige </a:t>
            </a:r>
            <a:r>
              <a:rPr lang="de-DE" altLang="de-DE" b="1" dirty="0">
                <a:cs typeface="Times New Roman" pitchFamily="18" charset="0"/>
              </a:rPr>
              <a:t>Ausländerbehörde</a:t>
            </a:r>
            <a:r>
              <a:rPr lang="de-DE" altLang="de-DE" dirty="0">
                <a:cs typeface="Times New Roman" pitchFamily="18" charset="0"/>
              </a:rPr>
              <a:t> einzuschalten, um den aufenthaltsrechtlichen Status bzw. die Zuständigkeit abzuklären. Dies gilt auch für Unionsbürger.</a:t>
            </a:r>
            <a:endParaRPr lang="de-DE" alt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58</a:t>
            </a:fld>
            <a:endParaRPr lang="en-GB" altLang="de-DE" dirty="0">
              <a:solidFill>
                <a:srgbClr val="000000"/>
              </a:solidFill>
            </a:endParaRPr>
          </a:p>
        </p:txBody>
      </p:sp>
    </p:spTree>
    <p:extLst>
      <p:ext uri="{BB962C8B-B14F-4D97-AF65-F5344CB8AC3E}">
        <p14:creationId xmlns:p14="http://schemas.microsoft.com/office/powerpoint/2010/main" val="342870005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67A61B4-5A82-40BE-89F0-E2357E62497D}"/>
              </a:ext>
            </a:extLst>
          </p:cNvPr>
          <p:cNvSpPr>
            <a:spLocks noGrp="1"/>
          </p:cNvSpPr>
          <p:nvPr>
            <p:ph type="title"/>
          </p:nvPr>
        </p:nvSpPr>
        <p:spPr/>
        <p:txBody>
          <a:bodyPr/>
          <a:lstStyle/>
          <a:p>
            <a:r>
              <a:rPr lang="de-DE" b="1" dirty="0"/>
              <a:t>VIII. Der Adressat der polizeilichen Maßnahmen</a:t>
            </a:r>
          </a:p>
        </p:txBody>
      </p:sp>
      <p:sp>
        <p:nvSpPr>
          <p:cNvPr id="3" name="Inhaltsplatzhalter 2">
            <a:extLst>
              <a:ext uri="{FF2B5EF4-FFF2-40B4-BE49-F238E27FC236}">
                <a16:creationId xmlns="" xmlns:a16="http://schemas.microsoft.com/office/drawing/2014/main" id="{716494DB-5593-4572-BEA7-12D27F8C45AB}"/>
              </a:ext>
            </a:extLst>
          </p:cNvPr>
          <p:cNvSpPr>
            <a:spLocks noGrp="1"/>
          </p:cNvSpPr>
          <p:nvPr>
            <p:ph idx="1"/>
          </p:nvPr>
        </p:nvSpPr>
        <p:spPr/>
        <p:txBody>
          <a:bodyPr>
            <a:normAutofit fontScale="85000" lnSpcReduction="20000"/>
          </a:bodyPr>
          <a:lstStyle/>
          <a:p>
            <a:pPr marL="0" indent="0">
              <a:buNone/>
            </a:pPr>
            <a:r>
              <a:rPr lang="de-DE" dirty="0"/>
              <a:t>Grundsätzlich sind anerkannte Asylbewerber und Flüchtlinge verpflichtet, die staatlichen Asylunterkünfte zu verlassen und sich selbst um Wohnraum zu kümmern. Gelingt dies nicht, droht diesen Personen die unfreiwillige Obdachlosigkeit. In diesen Fällen sind die Sicherheitsbehörden verpflichtet, sie nach den hier dargestellten Grundsätzen des Obdachlosenpolizeirechts unterzubringen. Es gelten dieselben ordnungsrechtlichen Grundsätze und Standards.</a:t>
            </a:r>
          </a:p>
          <a:p>
            <a:pPr marL="0" indent="0">
              <a:buNone/>
            </a:pPr>
            <a:r>
              <a:rPr lang="de-DE" dirty="0"/>
              <a:t>Im Falle eines Familiennachzugs muss die Gemeinde bei der Unterbringung Art. 6 Grundgesetz beachten (Schutz von Ehe und Familie). Dies bedeutet, dass direkte Familienangehörige in einer gemeinsamen Unterkunft unterzubringen sind. </a:t>
            </a:r>
          </a:p>
          <a:p>
            <a:pPr marL="0" indent="0">
              <a:buNone/>
            </a:pPr>
            <a:r>
              <a:rPr lang="de-DE" b="1" dirty="0"/>
              <a:t>Beispiel: </a:t>
            </a:r>
            <a:r>
              <a:rPr lang="de-DE" dirty="0"/>
              <a:t>Wurde z.B. ein obdachloser Ehemann im Wege der Anschlussunterbringung in eine Gemeinschaftsunterkunft eingewiesen und folgt dann seine Ehefrau mit zwei Kindern nach, muss dieser Familie von der Gemeinde eine gemeinsame Notunterkunft zur Verfügung gestellt werden (Schutz der Ehe und Familie).</a:t>
            </a:r>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59</a:t>
            </a:fld>
            <a:endParaRPr lang="en-GB" altLang="de-DE" dirty="0">
              <a:solidFill>
                <a:srgbClr val="000000"/>
              </a:solidFill>
            </a:endParaRPr>
          </a:p>
        </p:txBody>
      </p:sp>
    </p:spTree>
    <p:extLst>
      <p:ext uri="{BB962C8B-B14F-4D97-AF65-F5344CB8AC3E}">
        <p14:creationId xmlns:p14="http://schemas.microsoft.com/office/powerpoint/2010/main" val="636545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9D055030-686D-4E2F-AD3F-A4E83B0344E8}"/>
              </a:ext>
            </a:extLst>
          </p:cNvPr>
          <p:cNvSpPr>
            <a:spLocks noGrp="1"/>
          </p:cNvSpPr>
          <p:nvPr>
            <p:ph type="title"/>
          </p:nvPr>
        </p:nvSpPr>
        <p:spPr/>
        <p:txBody>
          <a:bodyPr/>
          <a:lstStyle/>
          <a:p>
            <a:r>
              <a:rPr lang="de-DE" b="1" dirty="0"/>
              <a:t>. Aufgabe der „Polizei“: Abwehr von Gefahren für das Schutzgut: „öffentlichen Sicherheit“</a:t>
            </a:r>
            <a:endParaRPr lang="de-DE" dirty="0"/>
          </a:p>
        </p:txBody>
      </p:sp>
      <p:sp>
        <p:nvSpPr>
          <p:cNvPr id="3" name="Inhaltsplatzhalter 2">
            <a:extLst>
              <a:ext uri="{FF2B5EF4-FFF2-40B4-BE49-F238E27FC236}">
                <a16:creationId xmlns="" xmlns:a16="http://schemas.microsoft.com/office/drawing/2014/main" id="{15CBC7D5-586E-4011-B141-7A2D4D3E4FB6}"/>
              </a:ext>
            </a:extLst>
          </p:cNvPr>
          <p:cNvSpPr>
            <a:spLocks noGrp="1"/>
          </p:cNvSpPr>
          <p:nvPr>
            <p:ph idx="1"/>
          </p:nvPr>
        </p:nvSpPr>
        <p:spPr/>
        <p:txBody>
          <a:bodyPr>
            <a:normAutofit fontScale="77500" lnSpcReduction="20000"/>
          </a:bodyPr>
          <a:lstStyle/>
          <a:p>
            <a:pPr marL="0" indent="0">
              <a:buNone/>
            </a:pPr>
            <a:r>
              <a:rPr lang="de-DE" b="1" dirty="0"/>
              <a:t>Der Begriff der „Polizei“</a:t>
            </a:r>
          </a:p>
          <a:p>
            <a:pPr marL="0" indent="0">
              <a:buNone/>
            </a:pPr>
            <a:r>
              <a:rPr lang="de-DE" dirty="0"/>
              <a:t>Der Begriff der „Polizei“ wird nicht einheitlich verwandt. Je nach dem landeseigenen Polizei- und Ordnungsgesetz werden unter dem Begriff „Polizei“ sowohl Verwaltungsbehörden (= Ordnungs-, Ortspolizei- oder Verwaltungsbehörden) als auch der Polizeivollzugsdienst verstanden.</a:t>
            </a:r>
          </a:p>
          <a:p>
            <a:pPr marL="0" indent="0">
              <a:buNone/>
            </a:pPr>
            <a:r>
              <a:rPr lang="de-DE" dirty="0"/>
              <a:t>Nach dem sog. Trennungsprinzip unterschiedet das NPOG zwischen den „Verwaltungsbehörden“ und „der Polizei“. Beide Einrichtungen nehmen aber die Aufgabe der Gefahrenabwehr nach dem SOG wahr – sind daher „Polizei“ im materiellen Sinne. </a:t>
            </a:r>
          </a:p>
          <a:p>
            <a:pPr marL="0" indent="0">
              <a:buNone/>
            </a:pPr>
            <a:r>
              <a:rPr lang="de-DE" dirty="0"/>
              <a:t>Als „Polizei“ wird in Niedersachsen aber nur der Polizeivollzugsdienst bezeichnet, der nach dem NPOG über eine eigene Verwaltungsorganisation verfügt und mit eigenen Befugnissen ausgestattet ist (= uniformierte Beamte der Landespolizei). </a:t>
            </a:r>
          </a:p>
          <a:p>
            <a:pPr marL="0" indent="0">
              <a:buNone/>
            </a:pPr>
            <a:r>
              <a:rPr lang="de-DE" dirty="0"/>
              <a:t>Als Verwaltungsbehörden nehmen die Gemeinden ebenfalls „polizeiliche Aufgaben“ wahr, nur werden sie nicht als „Polizeibehörden“, sondern als Verwaltungsbehörden  bezeichnet.</a:t>
            </a:r>
          </a:p>
          <a:p>
            <a:pPr marL="0" indent="0">
              <a:buNone/>
            </a:pPr>
            <a:r>
              <a:rPr lang="de-DE" dirty="0"/>
              <a:t>Eine wichtige „polizeiliche“ Aufgabe ist die Abwehr von Gefahren für die öffentliche Sicherheit (= </a:t>
            </a:r>
            <a:r>
              <a:rPr lang="de-DE" dirty="0" smtClean="0"/>
              <a:t>Gefahrenabwehr)</a:t>
            </a:r>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6</a:t>
            </a:fld>
            <a:endParaRPr lang="en-GB" altLang="de-DE" dirty="0">
              <a:solidFill>
                <a:srgbClr val="000000"/>
              </a:solidFill>
            </a:endParaRPr>
          </a:p>
        </p:txBody>
      </p:sp>
    </p:spTree>
    <p:extLst>
      <p:ext uri="{BB962C8B-B14F-4D97-AF65-F5344CB8AC3E}">
        <p14:creationId xmlns:p14="http://schemas.microsoft.com/office/powerpoint/2010/main" val="32360327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7A83249-934A-421F-B4F4-8AC75682A5B5}"/>
              </a:ext>
            </a:extLst>
          </p:cNvPr>
          <p:cNvSpPr>
            <a:spLocks noGrp="1"/>
          </p:cNvSpPr>
          <p:nvPr>
            <p:ph type="title"/>
          </p:nvPr>
        </p:nvSpPr>
        <p:spPr/>
        <p:txBody>
          <a:bodyPr/>
          <a:lstStyle/>
          <a:p>
            <a:r>
              <a:rPr lang="de-DE" b="1" dirty="0"/>
              <a:t>VIII. Der Adressat der polizeilichen Maßnahmen</a:t>
            </a:r>
          </a:p>
        </p:txBody>
      </p:sp>
      <p:sp>
        <p:nvSpPr>
          <p:cNvPr id="3" name="Inhaltsplatzhalter 2">
            <a:extLst>
              <a:ext uri="{FF2B5EF4-FFF2-40B4-BE49-F238E27FC236}">
                <a16:creationId xmlns="" xmlns:a16="http://schemas.microsoft.com/office/drawing/2014/main" id="{5A1376BB-477F-4A17-9984-4923A67C5432}"/>
              </a:ext>
            </a:extLst>
          </p:cNvPr>
          <p:cNvSpPr>
            <a:spLocks noGrp="1"/>
          </p:cNvSpPr>
          <p:nvPr>
            <p:ph idx="1"/>
          </p:nvPr>
        </p:nvSpPr>
        <p:spPr/>
        <p:txBody>
          <a:bodyPr>
            <a:normAutofit lnSpcReduction="10000"/>
          </a:bodyPr>
          <a:lstStyle/>
          <a:p>
            <a:r>
              <a:rPr lang="de-DE" dirty="0"/>
              <a:t>Für die Unterbringung von anerkannten </a:t>
            </a:r>
            <a:r>
              <a:rPr lang="de-DE" dirty="0" smtClean="0"/>
              <a:t>Asylbewerbern </a:t>
            </a:r>
            <a:r>
              <a:rPr lang="de-DE" dirty="0"/>
              <a:t>ist die Gemeinde örtlich zuständig, der ein Flüchtling zur </a:t>
            </a:r>
            <a:r>
              <a:rPr lang="de-DE" b="1" dirty="0"/>
              <a:t>Anschlussunterbringung</a:t>
            </a:r>
            <a:r>
              <a:rPr lang="de-DE" dirty="0"/>
              <a:t> zugewiesen wurde. Dies kann durch Rückfrage bei der Gemeinde abgeklärt werden.</a:t>
            </a:r>
          </a:p>
          <a:p>
            <a:r>
              <a:rPr lang="de-DE" dirty="0"/>
              <a:t>Im Falle der Wohnsitzzuweisung ist die Gemeinde örtlich zuständig, der der Flüchtling von der Ausländerbehörde zugewiesen wurde. Dies kann durch Rückfrage bei der Ausländerbehörde abgeklärt werden</a:t>
            </a:r>
          </a:p>
          <a:p>
            <a:r>
              <a:rPr lang="de-DE" dirty="0"/>
              <a:t>In allen anderen Fällen ist die Gemeinde örtlich zuständig, in der sich ein anerkannter Flüchtling aufhält und wo er seine Unterbringung beantragt (wo also die Gefahr für die öffentliche Sicherheit droht / besteht). </a:t>
            </a:r>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60</a:t>
            </a:fld>
            <a:endParaRPr lang="en-GB" altLang="de-DE" dirty="0">
              <a:solidFill>
                <a:srgbClr val="000000"/>
              </a:solidFill>
            </a:endParaRPr>
          </a:p>
        </p:txBody>
      </p:sp>
    </p:spTree>
    <p:extLst>
      <p:ext uri="{BB962C8B-B14F-4D97-AF65-F5344CB8AC3E}">
        <p14:creationId xmlns:p14="http://schemas.microsoft.com/office/powerpoint/2010/main" val="24508716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220FFFFD-9272-47A8-84A6-F135AAC3E22B}"/>
              </a:ext>
            </a:extLst>
          </p:cNvPr>
          <p:cNvSpPr>
            <a:spLocks noGrp="1"/>
          </p:cNvSpPr>
          <p:nvPr>
            <p:ph type="title"/>
          </p:nvPr>
        </p:nvSpPr>
        <p:spPr/>
        <p:txBody>
          <a:bodyPr/>
          <a:lstStyle/>
          <a:p>
            <a:r>
              <a:rPr lang="de-DE" b="1" dirty="0"/>
              <a:t>IX. Die Entscheidung über den Unterbringungsantrag</a:t>
            </a:r>
          </a:p>
        </p:txBody>
      </p:sp>
      <p:sp>
        <p:nvSpPr>
          <p:cNvPr id="3" name="Inhaltsplatzhalter 2">
            <a:extLst>
              <a:ext uri="{FF2B5EF4-FFF2-40B4-BE49-F238E27FC236}">
                <a16:creationId xmlns="" xmlns:a16="http://schemas.microsoft.com/office/drawing/2014/main" id="{15F60366-0B24-4B03-A206-B494376625AC}"/>
              </a:ext>
            </a:extLst>
          </p:cNvPr>
          <p:cNvSpPr>
            <a:spLocks noGrp="1"/>
          </p:cNvSpPr>
          <p:nvPr>
            <p:ph idx="1"/>
          </p:nvPr>
        </p:nvSpPr>
        <p:spPr/>
        <p:txBody>
          <a:bodyPr>
            <a:normAutofit fontScale="85000" lnSpcReduction="20000"/>
          </a:bodyPr>
          <a:lstStyle/>
          <a:p>
            <a:pPr>
              <a:lnSpc>
                <a:spcPct val="100000"/>
              </a:lnSpc>
            </a:pPr>
            <a:r>
              <a:rPr lang="de-DE" altLang="de-DE" dirty="0"/>
              <a:t>Durch die (einseitige, hoheitliche) Einweisungsverfügung (VA) wird ein </a:t>
            </a:r>
            <a:r>
              <a:rPr lang="de-DE" altLang="de-DE" b="1" dirty="0"/>
              <a:t>öffentlich-rechtliches Benutzungsverhältnis </a:t>
            </a:r>
            <a:r>
              <a:rPr lang="de-DE" altLang="de-DE" dirty="0"/>
              <a:t>zwischen der Gemeinde als Trägerin der Einrichtung und dem eingewiesenen Obdachlosen (= Nutzer) begründet.</a:t>
            </a:r>
          </a:p>
          <a:p>
            <a:pPr>
              <a:lnSpc>
                <a:spcPct val="100000"/>
              </a:lnSpc>
            </a:pPr>
            <a:r>
              <a:rPr lang="de-DE" altLang="de-DE" dirty="0"/>
              <a:t>Für das Benutzungsverhältnis sind die Grundsätze des öffentlichen Rechts – und nicht des Privatrechts (BGB) – maßgebend.</a:t>
            </a:r>
          </a:p>
          <a:p>
            <a:pPr>
              <a:lnSpc>
                <a:spcPct val="100000"/>
              </a:lnSpc>
            </a:pPr>
            <a:r>
              <a:rPr lang="de-DE" altLang="de-DE" b="1" dirty="0"/>
              <a:t>Rechtsgrundlage</a:t>
            </a:r>
            <a:r>
              <a:rPr lang="de-DE" altLang="de-DE" dirty="0"/>
              <a:t> des Benutzungsverhältnisses sind die Einweisungsverfügung und – soweit vorhanden – die Regelungen der </a:t>
            </a:r>
            <a:r>
              <a:rPr lang="de-DE" altLang="de-DE" b="1" dirty="0"/>
              <a:t>Benutzungssatzung</a:t>
            </a:r>
            <a:r>
              <a:rPr lang="de-DE" altLang="de-DE" dirty="0"/>
              <a:t>. </a:t>
            </a:r>
          </a:p>
          <a:p>
            <a:pPr>
              <a:lnSpc>
                <a:spcPct val="100000"/>
              </a:lnSpc>
            </a:pPr>
            <a:r>
              <a:rPr lang="de-DE" altLang="de-DE" dirty="0"/>
              <a:t>Im Übrigen gelten für das Benutzungsverhältnis die allgemeinen Grundsätze des Verwaltungsrechts zur Benutzung einer öffentlichen Einrichtung.</a:t>
            </a:r>
          </a:p>
          <a:p>
            <a:pPr>
              <a:lnSpc>
                <a:spcPct val="100000"/>
              </a:lnSpc>
            </a:pPr>
            <a:r>
              <a:rPr lang="de-DE" altLang="de-DE" dirty="0"/>
              <a:t>Für jeden Fall einer Einweisung wird der Erlass / Zustellung einer schriftlichen Einweisungsverfügung empfohlen. Eine eingewiesene Person sollte auf dem Erlass einer schriftl. Einweisungsverfügung bestehen (siehe Musterverfügung).</a:t>
            </a:r>
          </a:p>
          <a:p>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61</a:t>
            </a:fld>
            <a:endParaRPr lang="en-GB" altLang="de-DE" dirty="0">
              <a:solidFill>
                <a:srgbClr val="000000"/>
              </a:solidFill>
            </a:endParaRPr>
          </a:p>
        </p:txBody>
      </p:sp>
    </p:spTree>
    <p:extLst>
      <p:ext uri="{BB962C8B-B14F-4D97-AF65-F5344CB8AC3E}">
        <p14:creationId xmlns:p14="http://schemas.microsoft.com/office/powerpoint/2010/main" val="249617365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C1BF76ED-A4CA-4F56-8070-CFF5CAA8E137}"/>
              </a:ext>
            </a:extLst>
          </p:cNvPr>
          <p:cNvSpPr>
            <a:spLocks noGrp="1"/>
          </p:cNvSpPr>
          <p:nvPr>
            <p:ph type="title"/>
          </p:nvPr>
        </p:nvSpPr>
        <p:spPr>
          <a:xfrm>
            <a:off x="955896" y="347018"/>
            <a:ext cx="10515600" cy="1325563"/>
          </a:xfrm>
        </p:spPr>
        <p:txBody>
          <a:bodyPr/>
          <a:lstStyle/>
          <a:p>
            <a:r>
              <a:rPr lang="de-DE" b="1" dirty="0"/>
              <a:t>IX. Die Entscheidung über den Unterbringungsantrag</a:t>
            </a:r>
          </a:p>
        </p:txBody>
      </p:sp>
      <p:sp>
        <p:nvSpPr>
          <p:cNvPr id="5" name="Inhaltsplatzhalter 4">
            <a:extLst>
              <a:ext uri="{FF2B5EF4-FFF2-40B4-BE49-F238E27FC236}">
                <a16:creationId xmlns="" xmlns:a16="http://schemas.microsoft.com/office/drawing/2014/main" id="{02FF26FB-3854-461F-993D-5918A220FA81}"/>
              </a:ext>
            </a:extLst>
          </p:cNvPr>
          <p:cNvSpPr>
            <a:spLocks noGrp="1"/>
          </p:cNvSpPr>
          <p:nvPr>
            <p:ph idx="1"/>
          </p:nvPr>
        </p:nvSpPr>
        <p:spPr/>
        <p:txBody>
          <a:bodyPr>
            <a:normAutofit fontScale="92500" lnSpcReduction="20000"/>
          </a:bodyPr>
          <a:lstStyle/>
          <a:p>
            <a:pPr marL="0" indent="0">
              <a:buNone/>
            </a:pPr>
            <a:r>
              <a:rPr lang="de-DE" dirty="0"/>
              <a:t>Die Ordnungsbehörde hat innerhalb einer kurzen Frist </a:t>
            </a:r>
            <a:r>
              <a:rPr lang="de-DE" dirty="0" smtClean="0"/>
              <a:t>(ein bis zwei Tage</a:t>
            </a:r>
            <a:r>
              <a:rPr lang="de-DE" dirty="0"/>
              <a:t>) über den Unterbringungsantrag zu entscheiden. Dies geschieht auf der Grundlage des Verwaltungsverfahrensgesetzes durch einen </a:t>
            </a:r>
            <a:r>
              <a:rPr lang="de-DE" dirty="0" smtClean="0"/>
              <a:t>sogenannten </a:t>
            </a:r>
            <a:r>
              <a:rPr lang="de-DE" dirty="0"/>
              <a:t>Einweisungs- oder Zuweisungsbescheid mit folgendem Tenor:</a:t>
            </a:r>
          </a:p>
          <a:p>
            <a:pPr marL="0" indent="0">
              <a:buNone/>
            </a:pPr>
            <a:r>
              <a:rPr lang="de-DE" i="1" dirty="0"/>
              <a:t>1. „Sie werden zur Abwendung ihrer Obdachlosigkeit in die Notunterkunft in der …. Straße, Nr. … eingewiesen.</a:t>
            </a:r>
          </a:p>
          <a:p>
            <a:pPr marL="0" indent="0">
              <a:buNone/>
            </a:pPr>
            <a:r>
              <a:rPr lang="de-DE" i="1" dirty="0"/>
              <a:t>2. Die Einweisung wird bis zum …. befristet (z.B. </a:t>
            </a:r>
            <a:r>
              <a:rPr lang="de-DE" i="1" dirty="0" smtClean="0"/>
              <a:t>drei </a:t>
            </a:r>
            <a:r>
              <a:rPr lang="de-DE" i="1" dirty="0"/>
              <a:t>Monate).</a:t>
            </a:r>
          </a:p>
          <a:p>
            <a:pPr marL="0" indent="0">
              <a:buNone/>
            </a:pPr>
            <a:r>
              <a:rPr lang="de-DE" dirty="0"/>
              <a:t>Der Antragsteller hat einen Anspruch auf Erlass eines schriftlichen Bescheids (vgl. § 37 Abs. 2 Satz 2 VwVfG: „ein mündlicher Verwaltungsakt ist schriftlich … zu bestätigen“. Mit dem Erlass dies Bescheids ist das Antragsverfahren beendet.</a:t>
            </a:r>
          </a:p>
          <a:p>
            <a:pPr marL="0" indent="0">
              <a:buNone/>
            </a:pPr>
            <a:r>
              <a:rPr lang="de-DE" dirty="0"/>
              <a:t>Siehe Musterverfügung (Anlage) und Ruder/Bätge, Obdachlosigkeit, Kap. VII.</a:t>
            </a:r>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62</a:t>
            </a:fld>
            <a:endParaRPr lang="en-GB" altLang="de-DE" dirty="0">
              <a:solidFill>
                <a:srgbClr val="000000"/>
              </a:solidFill>
            </a:endParaRPr>
          </a:p>
        </p:txBody>
      </p:sp>
    </p:spTree>
    <p:extLst>
      <p:ext uri="{BB962C8B-B14F-4D97-AF65-F5344CB8AC3E}">
        <p14:creationId xmlns:p14="http://schemas.microsoft.com/office/powerpoint/2010/main" val="242340946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578A8E69-C52C-458B-9269-A1000F7170EC}"/>
              </a:ext>
            </a:extLst>
          </p:cNvPr>
          <p:cNvSpPr>
            <a:spLocks noGrp="1"/>
          </p:cNvSpPr>
          <p:nvPr>
            <p:ph type="title"/>
          </p:nvPr>
        </p:nvSpPr>
        <p:spPr/>
        <p:txBody>
          <a:bodyPr/>
          <a:lstStyle/>
          <a:p>
            <a:r>
              <a:rPr lang="de-DE" b="1" dirty="0"/>
              <a:t>IX. Die Entscheidung über den Unterbringungsantrag</a:t>
            </a:r>
          </a:p>
        </p:txBody>
      </p:sp>
      <p:sp>
        <p:nvSpPr>
          <p:cNvPr id="3" name="Inhaltsplatzhalter 2">
            <a:extLst>
              <a:ext uri="{FF2B5EF4-FFF2-40B4-BE49-F238E27FC236}">
                <a16:creationId xmlns="" xmlns:a16="http://schemas.microsoft.com/office/drawing/2014/main" id="{C2CFC65B-DB21-4A37-B0C3-94AFEE6493ED}"/>
              </a:ext>
            </a:extLst>
          </p:cNvPr>
          <p:cNvSpPr>
            <a:spLocks noGrp="1"/>
          </p:cNvSpPr>
          <p:nvPr>
            <p:ph idx="1"/>
          </p:nvPr>
        </p:nvSpPr>
        <p:spPr/>
        <p:txBody>
          <a:bodyPr>
            <a:normAutofit lnSpcReduction="10000"/>
          </a:bodyPr>
          <a:lstStyle/>
          <a:p>
            <a:r>
              <a:rPr lang="de-DE" dirty="0"/>
              <a:t>Lehnt die Behörde eine Unterbringung ab, hat sie einen schriftlichen Ablehnungsbescheid zu erlassen. Gegen diesen Bescheid kann Widerspruch / Verpflichtungsklage eingelegt werden.</a:t>
            </a:r>
          </a:p>
          <a:p>
            <a:r>
              <a:rPr lang="de-DE" dirty="0"/>
              <a:t>Bleibt die Behörde untätig – entscheidet sie also nicht über einen Unterbringungsantrag –, hat der Antragsteller keine andere Wahl, als das Verwaltungsgericht anzurufen mit dem Ziel, dass die gemeinde vom Gericht verpflichtet wird, ihn unterzubringen. Deshalb ist im Unterbringungsantrag immer eine Frist zu setzen verbunden mit dem Hinweis, dass nach erfolglosem Ablauf dieser Frist der Anspruch gerichtlich geltend gemacht wird. Dann weiß die Behörde von Anfang an, was passiert, wenn sie untätig bleibt.</a:t>
            </a:r>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63</a:t>
            </a:fld>
            <a:endParaRPr lang="en-GB" altLang="de-DE" dirty="0">
              <a:solidFill>
                <a:srgbClr val="000000"/>
              </a:solidFill>
            </a:endParaRPr>
          </a:p>
        </p:txBody>
      </p:sp>
    </p:spTree>
    <p:extLst>
      <p:ext uri="{BB962C8B-B14F-4D97-AF65-F5344CB8AC3E}">
        <p14:creationId xmlns:p14="http://schemas.microsoft.com/office/powerpoint/2010/main" val="354404064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93F9ABB-7549-4A87-B128-8B0E9F918137}"/>
              </a:ext>
            </a:extLst>
          </p:cNvPr>
          <p:cNvSpPr>
            <a:spLocks noGrp="1"/>
          </p:cNvSpPr>
          <p:nvPr>
            <p:ph type="title"/>
          </p:nvPr>
        </p:nvSpPr>
        <p:spPr/>
        <p:txBody>
          <a:bodyPr/>
          <a:lstStyle/>
          <a:p>
            <a:r>
              <a:rPr lang="de-DE" b="1" dirty="0"/>
              <a:t>IX. Die Entscheidung über den Unterbringungsantrag</a:t>
            </a:r>
          </a:p>
        </p:txBody>
      </p:sp>
      <p:sp>
        <p:nvSpPr>
          <p:cNvPr id="3" name="Inhaltsplatzhalter 2">
            <a:extLst>
              <a:ext uri="{FF2B5EF4-FFF2-40B4-BE49-F238E27FC236}">
                <a16:creationId xmlns="" xmlns:a16="http://schemas.microsoft.com/office/drawing/2014/main" id="{E187EE6C-19AA-4399-A3F6-223A50C49EBD}"/>
              </a:ext>
            </a:extLst>
          </p:cNvPr>
          <p:cNvSpPr>
            <a:spLocks noGrp="1"/>
          </p:cNvSpPr>
          <p:nvPr>
            <p:ph idx="1"/>
          </p:nvPr>
        </p:nvSpPr>
        <p:spPr/>
        <p:txBody>
          <a:bodyPr>
            <a:normAutofit fontScale="85000" lnSpcReduction="10000"/>
          </a:bodyPr>
          <a:lstStyle/>
          <a:p>
            <a:pPr marL="0" indent="0">
              <a:buNone/>
            </a:pPr>
            <a:r>
              <a:rPr lang="de-DE" dirty="0"/>
              <a:t>Verfügt die Gemeinde nicht über gemeindeeigene Unterkünfte, in die sie die Antragsteller einweist, sondern erfolgt die Überlassung einer Unterkunft durch Dritte (Betreiber von Einrichtungen der Wohnungslosenhilfe, Pensionen oder </a:t>
            </a:r>
            <a:r>
              <a:rPr lang="de-DE" dirty="0" smtClean="0"/>
              <a:t>sonstige </a:t>
            </a:r>
            <a:r>
              <a:rPr lang="de-DE" dirty="0"/>
              <a:t>Gewerbetreibende), hat die Behörde ebenfalls schriftlich über den Unterbringungsantrag zu entscheiden und einen Zuweisungsbescheid zu erlassen.</a:t>
            </a:r>
          </a:p>
          <a:p>
            <a:pPr marL="0" indent="0">
              <a:buNone/>
            </a:pPr>
            <a:r>
              <a:rPr lang="de-DE" dirty="0"/>
              <a:t>   „</a:t>
            </a:r>
            <a:r>
              <a:rPr lang="de-DE" i="1" dirty="0"/>
              <a:t>Auf Grund Ihres Antrags vom ……. wird Ihnen wird ab dem ……für die   Dauer von ….. eine Unterkunft …….. in der … Einrichtung zugewiesen</a:t>
            </a:r>
            <a:r>
              <a:rPr lang="de-DE" dirty="0"/>
              <a:t>“.</a:t>
            </a:r>
          </a:p>
          <a:p>
            <a:pPr marL="0" indent="0">
              <a:buNone/>
            </a:pPr>
            <a:r>
              <a:rPr lang="de-DE" dirty="0"/>
              <a:t>Mit diesem Bescheid hat der Antragsteller einen Nachweis über die Verpflichtung des privaten / gewerblichen Trägers zur Überlassung einer Unterkunft in den Händen.</a:t>
            </a:r>
          </a:p>
          <a:p>
            <a:pPr marL="0" indent="0">
              <a:buNone/>
            </a:pPr>
            <a:r>
              <a:rPr lang="de-DE" dirty="0"/>
              <a:t>Demgegenüber wird der Abschluss von sog. Nutzungsvereinbarungen nicht empfohlen. Denn hier kann die Gemeinde die Nutzungsbedingungen nicht mehr </a:t>
            </a:r>
            <a:r>
              <a:rPr lang="de-DE" b="1" dirty="0"/>
              <a:t>einseitig</a:t>
            </a:r>
            <a:r>
              <a:rPr lang="de-DE" dirty="0"/>
              <a:t> festlegen bzw. ändern, da sie vertraglich gebunden ist.</a:t>
            </a:r>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64</a:t>
            </a:fld>
            <a:endParaRPr lang="en-GB" altLang="de-DE" dirty="0">
              <a:solidFill>
                <a:srgbClr val="000000"/>
              </a:solidFill>
            </a:endParaRPr>
          </a:p>
        </p:txBody>
      </p:sp>
    </p:spTree>
    <p:extLst>
      <p:ext uri="{BB962C8B-B14F-4D97-AF65-F5344CB8AC3E}">
        <p14:creationId xmlns:p14="http://schemas.microsoft.com/office/powerpoint/2010/main" val="114334537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F603201-F44B-4539-A443-923609ACC999}"/>
              </a:ext>
            </a:extLst>
          </p:cNvPr>
          <p:cNvSpPr>
            <a:spLocks noGrp="1"/>
          </p:cNvSpPr>
          <p:nvPr>
            <p:ph type="title"/>
          </p:nvPr>
        </p:nvSpPr>
        <p:spPr>
          <a:xfrm>
            <a:off x="992109" y="283644"/>
            <a:ext cx="10515600" cy="1325563"/>
          </a:xfrm>
        </p:spPr>
        <p:txBody>
          <a:bodyPr/>
          <a:lstStyle/>
          <a:p>
            <a:r>
              <a:rPr lang="de-DE" b="1" dirty="0"/>
              <a:t>IX. Die Entscheidung über den Unterbringungsantrag</a:t>
            </a:r>
          </a:p>
        </p:txBody>
      </p:sp>
      <p:sp>
        <p:nvSpPr>
          <p:cNvPr id="3" name="Inhaltsplatzhalter 2">
            <a:extLst>
              <a:ext uri="{FF2B5EF4-FFF2-40B4-BE49-F238E27FC236}">
                <a16:creationId xmlns="" xmlns:a16="http://schemas.microsoft.com/office/drawing/2014/main" id="{CE4E06BD-D430-4EDC-9A91-FBD1AFBF3495}"/>
              </a:ext>
            </a:extLst>
          </p:cNvPr>
          <p:cNvSpPr>
            <a:spLocks noGrp="1"/>
          </p:cNvSpPr>
          <p:nvPr>
            <p:ph idx="1"/>
          </p:nvPr>
        </p:nvSpPr>
        <p:spPr/>
        <p:txBody>
          <a:bodyPr>
            <a:normAutofit fontScale="92500" lnSpcReduction="10000"/>
          </a:bodyPr>
          <a:lstStyle/>
          <a:p>
            <a:pPr marL="0" indent="0">
              <a:buNone/>
            </a:pPr>
            <a:r>
              <a:rPr lang="de-DE" dirty="0"/>
              <a:t>Die Gemeinde ist nicht verpflichtet, selbst Obdachlosenunterkünfte bereit zu stellen bzw. zu unterhalten. Sie kann auch einen Dritten (Diakonie, Caritas, Arbeiterwohlfahrt </a:t>
            </a:r>
            <a:r>
              <a:rPr lang="de-DE" dirty="0" smtClean="0"/>
              <a:t>und dergleichen) </a:t>
            </a:r>
            <a:r>
              <a:rPr lang="de-DE" dirty="0"/>
              <a:t>mit der Wahrnehmung dieser Aufgabe betrauen. Hierbei ist aber zu beachten, dass die Gemeinde sich durch diese „Privatisierung“ nicht von ihrer polizeirechtlichen Aufgabe, obdachlose Menschen unterzubringen, befreien kann. Vielmehr ist sie dem Betroffenen gegenüber verpflichtet:</a:t>
            </a:r>
          </a:p>
          <a:p>
            <a:pPr marL="514350" indent="-514350">
              <a:buAutoNum type="arabicPeriod"/>
            </a:pPr>
            <a:r>
              <a:rPr lang="de-DE" dirty="0"/>
              <a:t>Den Unterbringungsanspruch zu gewährleisten – also z.B. ganzjährig und ganztägig eine Unterkunft bereit zu stellen</a:t>
            </a:r>
          </a:p>
          <a:p>
            <a:pPr marL="514350" indent="-514350">
              <a:buAutoNum type="arabicPeriod"/>
            </a:pPr>
            <a:r>
              <a:rPr lang="de-DE" dirty="0"/>
              <a:t>Bei der Benutzung und Ausstattung der (privaten) Unterkünfte die Mindestanforderungen an eine menschenwürdige Unterbringung zu gewährleisten.</a:t>
            </a:r>
          </a:p>
          <a:p>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65</a:t>
            </a:fld>
            <a:endParaRPr lang="en-GB" altLang="de-DE" dirty="0">
              <a:solidFill>
                <a:srgbClr val="000000"/>
              </a:solidFill>
            </a:endParaRPr>
          </a:p>
        </p:txBody>
      </p:sp>
    </p:spTree>
    <p:extLst>
      <p:ext uri="{BB962C8B-B14F-4D97-AF65-F5344CB8AC3E}">
        <p14:creationId xmlns:p14="http://schemas.microsoft.com/office/powerpoint/2010/main" val="232188961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A8C924CC-08C7-4841-8ECF-E389051359D3}"/>
              </a:ext>
            </a:extLst>
          </p:cNvPr>
          <p:cNvSpPr>
            <a:spLocks noGrp="1"/>
          </p:cNvSpPr>
          <p:nvPr>
            <p:ph type="title"/>
          </p:nvPr>
        </p:nvSpPr>
        <p:spPr/>
        <p:txBody>
          <a:bodyPr/>
          <a:lstStyle/>
          <a:p>
            <a:r>
              <a:rPr lang="de-DE" b="1" dirty="0"/>
              <a:t>IX. Die Entscheidung über den Unterbringungsantrag</a:t>
            </a:r>
          </a:p>
        </p:txBody>
      </p:sp>
      <p:sp>
        <p:nvSpPr>
          <p:cNvPr id="3" name="Inhaltsplatzhalter 2">
            <a:extLst>
              <a:ext uri="{FF2B5EF4-FFF2-40B4-BE49-F238E27FC236}">
                <a16:creationId xmlns="" xmlns:a16="http://schemas.microsoft.com/office/drawing/2014/main" id="{EFD879F9-9427-4209-8754-9A857DCBC9DB}"/>
              </a:ext>
            </a:extLst>
          </p:cNvPr>
          <p:cNvSpPr>
            <a:spLocks noGrp="1"/>
          </p:cNvSpPr>
          <p:nvPr>
            <p:ph idx="1"/>
          </p:nvPr>
        </p:nvSpPr>
        <p:spPr/>
        <p:txBody>
          <a:bodyPr>
            <a:normAutofit fontScale="92500" lnSpcReduction="20000"/>
          </a:bodyPr>
          <a:lstStyle/>
          <a:p>
            <a:pPr marL="0" indent="0">
              <a:buNone/>
            </a:pPr>
            <a:r>
              <a:rPr lang="de-DE" b="1" dirty="0"/>
              <a:t>Beispiel:</a:t>
            </a:r>
            <a:r>
              <a:rPr lang="de-DE" dirty="0"/>
              <a:t> Die Gemeinde G beauftragt den privaten Träger T mit der Unterbringung ihrer Obdachlosen. Dazu wird eine entsprechende Vereinbarung zwischen der Gemeinde und dem Träger abgeschlossen, </a:t>
            </a:r>
          </a:p>
          <a:p>
            <a:pPr marL="0" indent="0">
              <a:buNone/>
            </a:pPr>
            <a:r>
              <a:rPr lang="de-DE" dirty="0"/>
              <a:t>Nach einer bestimmten Zeit wird festgestellt, dass T nicht jeden (unfreiwillig) Obdachlosen ganztägig unterbringt und dass Mindestanforderungen an eine menschenwürdige Unterbringung nicht beachtet werden. So steht einer Person in Gemeinschaftsräumen nur eine Mindestfläche von 6 qm zur Verfügung, auch die sanitären Verhältnissen sind marode. </a:t>
            </a:r>
          </a:p>
          <a:p>
            <a:pPr marL="0" indent="0">
              <a:buNone/>
            </a:pPr>
            <a:r>
              <a:rPr lang="de-DE" dirty="0"/>
              <a:t>In diesem Fall ist trotz der Vereinbarung neben T die Gemeinde G gegenüber den Betroffenen sowohl für die uneingeschränkte Erfüllung des Unterbringungsanspruchs als auch für eine menschenwürdige Unterbringung verantwortlich. Entsprechende Anträge / Klagen sind daher zumindest auch gegen die Gemeinde zu richten.</a:t>
            </a:r>
          </a:p>
          <a:p>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66</a:t>
            </a:fld>
            <a:endParaRPr lang="en-GB" altLang="de-DE" dirty="0">
              <a:solidFill>
                <a:srgbClr val="000000"/>
              </a:solidFill>
            </a:endParaRPr>
          </a:p>
        </p:txBody>
      </p:sp>
    </p:spTree>
    <p:extLst>
      <p:ext uri="{BB962C8B-B14F-4D97-AF65-F5344CB8AC3E}">
        <p14:creationId xmlns:p14="http://schemas.microsoft.com/office/powerpoint/2010/main" val="382808446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CAFED2B-AA42-4F59-AC8C-D7C4C91648DF}"/>
              </a:ext>
            </a:extLst>
          </p:cNvPr>
          <p:cNvSpPr>
            <a:spLocks noGrp="1"/>
          </p:cNvSpPr>
          <p:nvPr>
            <p:ph type="title"/>
          </p:nvPr>
        </p:nvSpPr>
        <p:spPr/>
        <p:txBody>
          <a:bodyPr/>
          <a:lstStyle/>
          <a:p>
            <a:r>
              <a:rPr lang="de-DE" b="1" dirty="0"/>
              <a:t>IX. Die Entscheidung über den Unterbringungsantrag</a:t>
            </a:r>
          </a:p>
        </p:txBody>
      </p:sp>
      <p:sp>
        <p:nvSpPr>
          <p:cNvPr id="3" name="Inhaltsplatzhalter 2">
            <a:extLst>
              <a:ext uri="{FF2B5EF4-FFF2-40B4-BE49-F238E27FC236}">
                <a16:creationId xmlns="" xmlns:a16="http://schemas.microsoft.com/office/drawing/2014/main" id="{58B1F3ED-B6CA-4253-9E75-CB0902F82C98}"/>
              </a:ext>
            </a:extLst>
          </p:cNvPr>
          <p:cNvSpPr>
            <a:spLocks noGrp="1"/>
          </p:cNvSpPr>
          <p:nvPr>
            <p:ph idx="1"/>
          </p:nvPr>
        </p:nvSpPr>
        <p:spPr>
          <a:xfrm>
            <a:off x="838200" y="1825624"/>
            <a:ext cx="10515600" cy="4469039"/>
          </a:xfrm>
        </p:spPr>
        <p:txBody>
          <a:bodyPr>
            <a:normAutofit fontScale="85000" lnSpcReduction="20000"/>
          </a:bodyPr>
          <a:lstStyle/>
          <a:p>
            <a:r>
              <a:rPr lang="de-DE" dirty="0"/>
              <a:t>Die Gemeinde kann im Rahmen ihres Formenwahlrechts jederzeit auch ein privatrechtliches Nutzungsverhältnis, insbesondere einen Mietvertrag nach den Bestimmungen des BGB (§§ 535 ff BGB) abschließen, um Obdachlosen Wohnraum zur Verfügung zu stellen.  In diesem Fall gilt ausschließlich Privatrecht. Die Gemeinde unterliegt dann auch den Bindungen des Kündigungs- und Mieterschutzes.</a:t>
            </a:r>
          </a:p>
          <a:p>
            <a:r>
              <a:rPr lang="de-DE" dirty="0"/>
              <a:t>In jedem Fall sollte eine Gemeinde von Anfang an klarstellen, welches Rechtsverhältnis zwischen ihr und den „eingewiesenen“ Obdachlosen besteht. Es gibt nur zwei Möglichkeiten: entweder gilt </a:t>
            </a:r>
            <a:r>
              <a:rPr lang="de-DE" dirty="0" smtClean="0"/>
              <a:t>öffentliches </a:t>
            </a:r>
            <a:r>
              <a:rPr lang="de-DE" dirty="0"/>
              <a:t>„Obdachlosenpolizeirecht“ </a:t>
            </a:r>
            <a:r>
              <a:rPr lang="de-DE" dirty="0" smtClean="0"/>
              <a:t>oder </a:t>
            </a:r>
            <a:r>
              <a:rPr lang="de-DE" dirty="0"/>
              <a:t>Privatrecht. </a:t>
            </a:r>
          </a:p>
          <a:p>
            <a:r>
              <a:rPr lang="de-DE" dirty="0"/>
              <a:t>Eine Umwandlung von einem öffentlichen in ein privates Rechtsverhältnis kann von der Gemeinde jederzeit erfolgen – etwa dann, wenn Betroffene längere Zeit in einer Obdachlosenunterkunft gewohnt haben und auf Grund ihres Wohlverhaltens künftig Mieter der Gemeinde werden sollen. Ohne Zustimmung der Gemeinde kann keine Umwandlung in ein </a:t>
            </a:r>
            <a:r>
              <a:rPr lang="de-DE" dirty="0" smtClean="0"/>
              <a:t>privatrechtliches </a:t>
            </a:r>
            <a:r>
              <a:rPr lang="de-DE" dirty="0"/>
              <a:t>Verhältnis erfolgen.</a:t>
            </a:r>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67</a:t>
            </a:fld>
            <a:endParaRPr lang="en-GB" altLang="de-DE" dirty="0">
              <a:solidFill>
                <a:srgbClr val="000000"/>
              </a:solidFill>
            </a:endParaRPr>
          </a:p>
        </p:txBody>
      </p:sp>
    </p:spTree>
    <p:extLst>
      <p:ext uri="{BB962C8B-B14F-4D97-AF65-F5344CB8AC3E}">
        <p14:creationId xmlns:p14="http://schemas.microsoft.com/office/powerpoint/2010/main" val="335603677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el 1"/>
          <p:cNvSpPr>
            <a:spLocks noGrp="1"/>
          </p:cNvSpPr>
          <p:nvPr>
            <p:ph type="title"/>
          </p:nvPr>
        </p:nvSpPr>
        <p:spPr/>
        <p:txBody>
          <a:bodyPr/>
          <a:lstStyle/>
          <a:p>
            <a:r>
              <a:rPr lang="de-DE" b="1" dirty="0"/>
              <a:t>IX. Die Entscheidung über den Unterbringungsantrag</a:t>
            </a:r>
            <a:endParaRPr lang="de-DE" altLang="de-DE" b="1" dirty="0"/>
          </a:p>
        </p:txBody>
      </p:sp>
      <p:sp>
        <p:nvSpPr>
          <p:cNvPr id="55299" name="Inhaltsplatzhalter 2"/>
          <p:cNvSpPr>
            <a:spLocks noGrp="1"/>
          </p:cNvSpPr>
          <p:nvPr>
            <p:ph idx="1"/>
          </p:nvPr>
        </p:nvSpPr>
        <p:spPr/>
        <p:txBody>
          <a:bodyPr>
            <a:normAutofit fontScale="92500" lnSpcReduction="10000"/>
          </a:bodyPr>
          <a:lstStyle/>
          <a:p>
            <a:pPr>
              <a:lnSpc>
                <a:spcPct val="100000"/>
              </a:lnSpc>
            </a:pPr>
            <a:r>
              <a:rPr lang="de-DE" altLang="de-DE" sz="2400" dirty="0"/>
              <a:t>Der Anspruch auf Einweisung wird durch eine </a:t>
            </a:r>
            <a:r>
              <a:rPr lang="de-DE" altLang="de-DE" sz="2400" b="1" dirty="0"/>
              <a:t>Verpflichtungsklage</a:t>
            </a:r>
            <a:r>
              <a:rPr lang="de-DE" altLang="de-DE" sz="2400" dirty="0"/>
              <a:t> nach § 42 Abs. 2 VwGO gegenüber der Gemeinde vor den Verwaltungsgerichten geltend gemacht.</a:t>
            </a:r>
          </a:p>
          <a:p>
            <a:pPr>
              <a:lnSpc>
                <a:spcPct val="100000"/>
              </a:lnSpc>
            </a:pPr>
            <a:r>
              <a:rPr lang="de-DE" altLang="de-DE" sz="2400" dirty="0"/>
              <a:t>Da wegen der konkreten Gefahr für die Grundrechte (=  Beeinträchtigung der öffentlichen Sicherheit) Eile geboten ist, kann der Anspruch zusätzlich durch den </a:t>
            </a:r>
            <a:r>
              <a:rPr lang="de-DE" altLang="de-DE" sz="2400" b="1" dirty="0"/>
              <a:t>Antrag auf Erlass einer einstweiligen Anordnung </a:t>
            </a:r>
            <a:r>
              <a:rPr lang="de-DE" altLang="de-DE" sz="2400" dirty="0"/>
              <a:t>nach § 123 Satz 1 VwGO geltend gemacht werden. </a:t>
            </a:r>
          </a:p>
          <a:p>
            <a:pPr>
              <a:lnSpc>
                <a:spcPct val="100000"/>
              </a:lnSpc>
            </a:pPr>
            <a:r>
              <a:rPr lang="de-DE" altLang="de-DE" sz="2400" dirty="0"/>
              <a:t>Dieser Antrag ist begründet, wenn </a:t>
            </a:r>
          </a:p>
          <a:p>
            <a:pPr>
              <a:lnSpc>
                <a:spcPct val="100000"/>
              </a:lnSpc>
              <a:buFontTx/>
              <a:buChar char="-"/>
            </a:pPr>
            <a:r>
              <a:rPr lang="de-DE" altLang="de-DE" sz="2400" dirty="0"/>
              <a:t>ein </a:t>
            </a:r>
            <a:r>
              <a:rPr lang="de-DE" altLang="de-DE" sz="2400" b="1" dirty="0"/>
              <a:t>Anordnungsanspruch </a:t>
            </a:r>
            <a:r>
              <a:rPr lang="de-DE" altLang="de-DE" sz="2400" dirty="0" smtClean="0"/>
              <a:t>(=Ermessensreduzierung </a:t>
            </a:r>
            <a:r>
              <a:rPr lang="de-DE" altLang="de-DE" sz="2400" dirty="0"/>
              <a:t>auf Null) und </a:t>
            </a:r>
          </a:p>
          <a:p>
            <a:pPr>
              <a:lnSpc>
                <a:spcPct val="100000"/>
              </a:lnSpc>
              <a:buFontTx/>
              <a:buChar char="-"/>
            </a:pPr>
            <a:r>
              <a:rPr lang="de-DE" altLang="de-DE" sz="2400" dirty="0"/>
              <a:t>ein </a:t>
            </a:r>
            <a:r>
              <a:rPr lang="de-DE" altLang="de-DE" sz="2400" b="1" dirty="0"/>
              <a:t>Anordnungsgrund</a:t>
            </a:r>
            <a:r>
              <a:rPr lang="de-DE" altLang="de-DE" sz="2400" dirty="0"/>
              <a:t> (sofortige Einweisung zur Abwehr der Gefahren für Grundrechte erforderlich)</a:t>
            </a:r>
          </a:p>
          <a:p>
            <a:pPr>
              <a:lnSpc>
                <a:spcPct val="100000"/>
              </a:lnSpc>
              <a:buNone/>
            </a:pPr>
            <a:r>
              <a:rPr lang="de-DE" altLang="de-DE" sz="2400" dirty="0"/>
              <a:t>    vorliegt.</a:t>
            </a:r>
          </a:p>
          <a:p>
            <a:pPr>
              <a:lnSpc>
                <a:spcPct val="100000"/>
              </a:lnSpc>
              <a:buFontTx/>
              <a:buChar char="-"/>
            </a:pPr>
            <a:endParaRPr lang="de-DE" altLang="de-DE" sz="2400"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68</a:t>
            </a:fld>
            <a:endParaRPr lang="en-GB" altLang="de-DE" dirty="0">
              <a:solidFill>
                <a:srgbClr val="000000"/>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12041"/>
            <a:ext cx="10515600" cy="1325563"/>
          </a:xfrm>
        </p:spPr>
        <p:txBody>
          <a:bodyPr/>
          <a:lstStyle/>
          <a:p>
            <a:r>
              <a:rPr lang="de-DE" b="1" dirty="0"/>
              <a:t>IX. Die Entscheidung über den Unterbringungsantrag</a:t>
            </a:r>
          </a:p>
        </p:txBody>
      </p:sp>
      <p:sp>
        <p:nvSpPr>
          <p:cNvPr id="3" name="Inhaltsplatzhalter 2"/>
          <p:cNvSpPr>
            <a:spLocks noGrp="1"/>
          </p:cNvSpPr>
          <p:nvPr>
            <p:ph idx="1"/>
          </p:nvPr>
        </p:nvSpPr>
        <p:spPr>
          <a:xfrm>
            <a:off x="838200" y="1539885"/>
            <a:ext cx="10515600" cy="5187486"/>
          </a:xfrm>
        </p:spPr>
        <p:txBody>
          <a:bodyPr>
            <a:noAutofit/>
          </a:bodyPr>
          <a:lstStyle/>
          <a:p>
            <a:pPr>
              <a:lnSpc>
                <a:spcPct val="100000"/>
              </a:lnSpc>
              <a:buNone/>
            </a:pPr>
            <a:r>
              <a:rPr lang="de-DE" altLang="de-DE" sz="1600" b="1" dirty="0"/>
              <a:t>      </a:t>
            </a:r>
            <a:r>
              <a:rPr lang="de-DE" altLang="de-DE" sz="1800" b="1" dirty="0"/>
              <a:t>Verfahren:</a:t>
            </a:r>
          </a:p>
          <a:p>
            <a:pPr>
              <a:lnSpc>
                <a:spcPct val="100000"/>
              </a:lnSpc>
            </a:pPr>
            <a:r>
              <a:rPr lang="de-DE" altLang="de-DE" sz="1800" dirty="0"/>
              <a:t>Antrag des Betroffenen (O) auf Einweisung in die Obdachlosenunterkunft. </a:t>
            </a:r>
          </a:p>
          <a:p>
            <a:pPr>
              <a:lnSpc>
                <a:spcPct val="100000"/>
              </a:lnSpc>
            </a:pPr>
            <a:r>
              <a:rPr lang="de-DE" altLang="de-DE" sz="1800" dirty="0"/>
              <a:t>Ablehnung durch die Gemeinde G.</a:t>
            </a:r>
          </a:p>
          <a:p>
            <a:pPr>
              <a:lnSpc>
                <a:spcPct val="100000"/>
              </a:lnSpc>
            </a:pPr>
            <a:r>
              <a:rPr lang="de-DE" altLang="de-DE" sz="1800" dirty="0"/>
              <a:t>Widerspruch des O gegen die Ablehnung (§ 68 VwGO).</a:t>
            </a:r>
          </a:p>
          <a:p>
            <a:pPr>
              <a:lnSpc>
                <a:spcPct val="100000"/>
              </a:lnSpc>
            </a:pPr>
            <a:r>
              <a:rPr lang="de-DE" altLang="de-DE" sz="1800" dirty="0"/>
              <a:t>Einreichung der Klage / des Antrags des O auf Erlass einer einstweiligen Anordnung beim Verwaltungsgericht (VG) mit folgendem Antrag: </a:t>
            </a:r>
            <a:br>
              <a:rPr lang="de-DE" altLang="de-DE" sz="1800" dirty="0"/>
            </a:br>
            <a:r>
              <a:rPr lang="de-DE" altLang="de-DE" sz="1800" dirty="0"/>
              <a:t>„Die Antragsgegnerin (= Gemeinde) wird verpflichtet, den O in eine gemeindliche Notunterkunft zur Beseitigung seiner unfreiwilligen Obdachlosigkeit einzuweisen“.</a:t>
            </a:r>
          </a:p>
          <a:p>
            <a:pPr>
              <a:lnSpc>
                <a:spcPct val="100000"/>
              </a:lnSpc>
            </a:pPr>
            <a:r>
              <a:rPr lang="de-DE" altLang="de-DE" sz="1800" dirty="0"/>
              <a:t>Stellungnahme der Gemeinde (mit oder ohne Rechtsanwalt) an VG.</a:t>
            </a:r>
          </a:p>
          <a:p>
            <a:pPr>
              <a:lnSpc>
                <a:spcPct val="100000"/>
              </a:lnSpc>
            </a:pPr>
            <a:r>
              <a:rPr lang="de-DE" altLang="de-DE" sz="1800" dirty="0"/>
              <a:t>Entscheidung des VG innerhalb kurzer Zeit (1-2 Tage) durch Gerichtsbeschluss. Streitwert: regelmäßig 2500 Euro.</a:t>
            </a:r>
          </a:p>
          <a:p>
            <a:pPr>
              <a:lnSpc>
                <a:spcPct val="100000"/>
              </a:lnSpc>
            </a:pPr>
            <a:r>
              <a:rPr lang="de-DE" altLang="de-DE" sz="1800" dirty="0"/>
              <a:t>Kostenrisiko der Gemeinde im Falle des Unterliegens bei anwaltlicher Vertretung des Antragstellers: ca. 1000.- Euro pro Instanz.</a:t>
            </a:r>
          </a:p>
          <a:p>
            <a:pPr>
              <a:lnSpc>
                <a:spcPct val="100000"/>
              </a:lnSpc>
            </a:pPr>
            <a:r>
              <a:rPr lang="de-DE" sz="1800" b="1" dirty="0"/>
              <a:t>Praxistipp: Die Rechtslage kann mit dem zuständigen Richter jederzeit erörtert  und das Verfahren jederzeit beendet werden</a:t>
            </a:r>
            <a:r>
              <a:rPr lang="de-DE" sz="2000" b="1" dirty="0"/>
              <a:t>. </a:t>
            </a:r>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69</a:t>
            </a:fld>
            <a:endParaRPr lang="en-GB" altLang="de-DE" dirty="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CE7DCF35-381A-4BC4-B12A-264E684D4F55}"/>
              </a:ext>
            </a:extLst>
          </p:cNvPr>
          <p:cNvSpPr>
            <a:spLocks noGrp="1"/>
          </p:cNvSpPr>
          <p:nvPr>
            <p:ph type="title"/>
          </p:nvPr>
        </p:nvSpPr>
        <p:spPr/>
        <p:txBody>
          <a:bodyPr/>
          <a:lstStyle/>
          <a:p>
            <a:r>
              <a:rPr lang="de-DE" b="1" dirty="0"/>
              <a:t>II. Aufgabe der „Polizei“: Abwehr von Gefahren für das Schutzgut: „</a:t>
            </a:r>
            <a:r>
              <a:rPr lang="de-DE" b="1" dirty="0" smtClean="0"/>
              <a:t>öffentliche </a:t>
            </a:r>
            <a:r>
              <a:rPr lang="de-DE" b="1" dirty="0"/>
              <a:t>Sicherheit“</a:t>
            </a:r>
            <a:endParaRPr lang="de-DE" dirty="0"/>
          </a:p>
        </p:txBody>
      </p:sp>
      <p:sp>
        <p:nvSpPr>
          <p:cNvPr id="3" name="Inhaltsplatzhalter 2">
            <a:extLst>
              <a:ext uri="{FF2B5EF4-FFF2-40B4-BE49-F238E27FC236}">
                <a16:creationId xmlns="" xmlns:a16="http://schemas.microsoft.com/office/drawing/2014/main" id="{955CDB22-F540-4383-9DB7-B3AA7EF4BDE0}"/>
              </a:ext>
            </a:extLst>
          </p:cNvPr>
          <p:cNvSpPr>
            <a:spLocks noGrp="1"/>
          </p:cNvSpPr>
          <p:nvPr>
            <p:ph idx="1"/>
          </p:nvPr>
        </p:nvSpPr>
        <p:spPr/>
        <p:txBody>
          <a:bodyPr>
            <a:normAutofit fontScale="85000" lnSpcReduction="10000"/>
          </a:bodyPr>
          <a:lstStyle/>
          <a:p>
            <a:pPr marL="0" indent="0">
              <a:buNone/>
            </a:pPr>
            <a:r>
              <a:rPr lang="de-DE" dirty="0"/>
              <a:t>Sachlich zuständig für Maßnahmen zur Vermeidung und Beseitigung der Obdachlosigkeit sind grundsätzlich die Gemeinden als unterste, allgemeine „Verwaltungsbehörden“ (= Gefahrenabwehrbehörden).</a:t>
            </a:r>
          </a:p>
          <a:p>
            <a:pPr marL="0" indent="0">
              <a:buNone/>
            </a:pPr>
            <a:r>
              <a:rPr lang="de-DE" dirty="0"/>
              <a:t>„Die Polizei“ – also der Polizeivollzugsdienst – ist nur in Ausnahmefällen für die Unterbringung zuständig, z.B. in Eil- und Notfällen, vor allem, wenn die Verwaltungsbehörde wie z.B. an Wochenenden nicht erreichbar ist.</a:t>
            </a:r>
          </a:p>
          <a:p>
            <a:pPr marL="0" indent="0">
              <a:buNone/>
            </a:pPr>
            <a:r>
              <a:rPr lang="de-DE" b="1" dirty="0"/>
              <a:t>Beispiel: </a:t>
            </a:r>
            <a:r>
              <a:rPr lang="de-DE" dirty="0"/>
              <a:t>Am Samstagabend findet eine Polizeistreife den O total verwahrlost und frierend auf einer Parkbank. Die Beamten befürchten, dass O die Nacht nicht überleben wird. Sie nehmen ihn deshalb mit auf ihre Dienststelle. In diesem Fall war die Polizei (Polizeivollzugsdienst) zuständig, da Gefahr im Verzug (siehe § 2 Ziffer 8 NPOG) bestand und die Ordnungsbehörde nicht erreichbar war.</a:t>
            </a:r>
          </a:p>
          <a:p>
            <a:pPr marL="0" indent="0">
              <a:buNone/>
            </a:pPr>
            <a:r>
              <a:rPr lang="de-DE" dirty="0"/>
              <a:t>Am Montagmorgen muss dann die Gemeinde „zuständigkeitshalber“ den O unterbringen.</a:t>
            </a:r>
          </a:p>
        </p:txBody>
      </p:sp>
      <p:sp>
        <p:nvSpPr>
          <p:cNvPr id="4" name="Foliennummernplatzhalter 3"/>
          <p:cNvSpPr>
            <a:spLocks noGrp="1"/>
          </p:cNvSpPr>
          <p:nvPr>
            <p:ph type="sldNum" sz="quarter" idx="12"/>
          </p:nvPr>
        </p:nvSpPr>
        <p:spPr>
          <a:xfrm>
            <a:off x="8977993" y="6380843"/>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7</a:t>
            </a:fld>
            <a:endParaRPr lang="en-GB" altLang="de-DE" dirty="0">
              <a:solidFill>
                <a:srgbClr val="000000"/>
              </a:solidFill>
            </a:endParaRPr>
          </a:p>
        </p:txBody>
      </p:sp>
    </p:spTree>
    <p:extLst>
      <p:ext uri="{BB962C8B-B14F-4D97-AF65-F5344CB8AC3E}">
        <p14:creationId xmlns:p14="http://schemas.microsoft.com/office/powerpoint/2010/main" val="153066377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el 1"/>
          <p:cNvSpPr>
            <a:spLocks noGrp="1"/>
          </p:cNvSpPr>
          <p:nvPr>
            <p:ph type="title"/>
          </p:nvPr>
        </p:nvSpPr>
        <p:spPr/>
        <p:txBody>
          <a:bodyPr/>
          <a:lstStyle/>
          <a:p>
            <a:r>
              <a:rPr lang="de-DE" altLang="de-DE" b="1" dirty="0"/>
              <a:t>X. Das öffentlich-rechtliche Benutzungsverhältnis - Benutzungssatzung</a:t>
            </a:r>
          </a:p>
        </p:txBody>
      </p:sp>
      <p:sp>
        <p:nvSpPr>
          <p:cNvPr id="63491" name="Inhaltsplatzhalter 2"/>
          <p:cNvSpPr>
            <a:spLocks noGrp="1"/>
          </p:cNvSpPr>
          <p:nvPr>
            <p:ph idx="1"/>
          </p:nvPr>
        </p:nvSpPr>
        <p:spPr>
          <a:xfrm>
            <a:off x="838200" y="2127693"/>
            <a:ext cx="10515600" cy="4351338"/>
          </a:xfrm>
        </p:spPr>
        <p:txBody>
          <a:bodyPr>
            <a:normAutofit fontScale="55000" lnSpcReduction="20000"/>
          </a:bodyPr>
          <a:lstStyle/>
          <a:p>
            <a:pPr>
              <a:lnSpc>
                <a:spcPct val="100000"/>
              </a:lnSpc>
              <a:buFont typeface="Wingdings" pitchFamily="2" charset="2"/>
              <a:buNone/>
            </a:pPr>
            <a:r>
              <a:rPr lang="de-DE" altLang="de-DE" sz="3300" dirty="0"/>
              <a:t>    </a:t>
            </a:r>
            <a:r>
              <a:rPr lang="de-DE" altLang="de-DE" sz="3300" b="1" dirty="0"/>
              <a:t>Die Benutzungssatzung</a:t>
            </a:r>
            <a:r>
              <a:rPr lang="de-DE" altLang="de-DE" sz="3300" dirty="0"/>
              <a:t> erhält Ermächtigungsgrundlagen und konkrete Pflichten der Benutzer. </a:t>
            </a:r>
          </a:p>
          <a:p>
            <a:pPr>
              <a:lnSpc>
                <a:spcPct val="100000"/>
              </a:lnSpc>
              <a:buFont typeface="Wingdings" pitchFamily="2" charset="2"/>
              <a:buNone/>
            </a:pPr>
            <a:r>
              <a:rPr lang="de-DE" altLang="de-DE" sz="3300" dirty="0"/>
              <a:t>    Es handelt sich um eine sog. </a:t>
            </a:r>
            <a:r>
              <a:rPr lang="de-DE" altLang="de-DE" sz="3300" b="1" dirty="0" err="1"/>
              <a:t>Kannsatzun</a:t>
            </a:r>
            <a:r>
              <a:rPr lang="de-DE" altLang="de-DE" sz="3300" dirty="0" err="1"/>
              <a:t>g</a:t>
            </a:r>
            <a:r>
              <a:rPr lang="de-DE" altLang="de-DE" sz="3300" dirty="0"/>
              <a:t> – sie ist also nicht zwingend Voraussetzung für das Bestehen eines öffentlich-rechtlichen Benutzungsverhältnisses. </a:t>
            </a:r>
          </a:p>
          <a:p>
            <a:pPr>
              <a:lnSpc>
                <a:spcPct val="100000"/>
              </a:lnSpc>
              <a:buFont typeface="Wingdings" pitchFamily="2" charset="2"/>
              <a:buNone/>
            </a:pPr>
            <a:r>
              <a:rPr lang="de-DE" altLang="de-DE" sz="3300" dirty="0"/>
              <a:t>    Zur Klarstellung der Rechtslage ist aber die Satzung ein wichtige, unentbehrliche Grundlage. </a:t>
            </a:r>
            <a:r>
              <a:rPr lang="de-DE" altLang="de-DE" sz="3300" b="1" dirty="0"/>
              <a:t>Jede Gemeinde sollte daher über eine derartige Satzung verfügen.   </a:t>
            </a:r>
          </a:p>
          <a:p>
            <a:pPr>
              <a:buNone/>
            </a:pPr>
            <a:r>
              <a:rPr lang="de-DE" altLang="de-DE" sz="3300" dirty="0"/>
              <a:t>    </a:t>
            </a:r>
            <a:r>
              <a:rPr lang="de-DE" altLang="de-DE" sz="3300" b="1" dirty="0"/>
              <a:t>Inhalt</a:t>
            </a:r>
            <a:r>
              <a:rPr lang="de-DE" altLang="de-DE" sz="3300" dirty="0"/>
              <a:t> einer Satzung über die Benutzung von Obdachlosenunterkünften:</a:t>
            </a:r>
          </a:p>
          <a:p>
            <a:pPr marL="514350" indent="-514350">
              <a:buAutoNum type="arabicPeriod"/>
            </a:pPr>
            <a:r>
              <a:rPr lang="de-DE" altLang="de-DE" sz="3300" dirty="0"/>
              <a:t>Rechtsform und Zweckbestimmung der Unterkünfte</a:t>
            </a:r>
          </a:p>
          <a:p>
            <a:pPr marL="514350" indent="-514350">
              <a:buAutoNum type="arabicPeriod"/>
            </a:pPr>
            <a:r>
              <a:rPr lang="de-DE" altLang="de-DE" sz="3300" dirty="0"/>
              <a:t>Geltungsbereich</a:t>
            </a:r>
          </a:p>
          <a:p>
            <a:pPr marL="514350" indent="-514350">
              <a:buAutoNum type="arabicPeriod"/>
            </a:pPr>
            <a:r>
              <a:rPr lang="de-DE" altLang="de-DE" sz="3300" dirty="0"/>
              <a:t>Bestimmungen für die Benutzung (Benutzungsverhältnis, Beginn und Ende, Gebote und Verbote, Hausordnung, Instandhaltung </a:t>
            </a:r>
            <a:r>
              <a:rPr lang="de-DE" altLang="de-DE" sz="3300" dirty="0" smtClean="0"/>
              <a:t>und dergleichen).</a:t>
            </a:r>
            <a:endParaRPr lang="de-DE" altLang="de-DE" sz="3300" dirty="0"/>
          </a:p>
          <a:p>
            <a:pPr marL="514350" indent="-514350">
              <a:buAutoNum type="arabicPeriod"/>
            </a:pPr>
            <a:r>
              <a:rPr lang="de-DE" altLang="de-DE" sz="3300" dirty="0"/>
              <a:t>Zuwiderhandlungen / Ordnungswidrigkeiten-Tatbestände</a:t>
            </a:r>
          </a:p>
          <a:p>
            <a:pPr marL="514350" indent="-514350">
              <a:buAutoNum type="arabicPeriod"/>
            </a:pPr>
            <a:r>
              <a:rPr lang="de-DE" altLang="de-DE" sz="3300" dirty="0"/>
              <a:t>Gebührensatzung auf der Grundlage einer Gebührenkalkulation</a:t>
            </a:r>
          </a:p>
          <a:p>
            <a:pPr marL="0" indent="0">
              <a:buNone/>
            </a:pPr>
            <a:r>
              <a:rPr lang="de-DE" altLang="de-DE" sz="3300" dirty="0"/>
              <a:t>Zum Muster einer Benutzungssatzung siehe Ruder/Bätge, Obdachlosigkeit,  IV. Kap., Seite 64 ff.</a:t>
            </a:r>
          </a:p>
          <a:p>
            <a:pPr>
              <a:lnSpc>
                <a:spcPct val="100000"/>
              </a:lnSpc>
              <a:buFont typeface="Wingdings" pitchFamily="2" charset="2"/>
              <a:buNone/>
            </a:pPr>
            <a:r>
              <a:rPr lang="de-DE" altLang="de-DE" sz="3300" dirty="0"/>
              <a:t> </a:t>
            </a:r>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70</a:t>
            </a:fld>
            <a:endParaRPr lang="en-GB" altLang="de-DE" dirty="0">
              <a:solidFill>
                <a:srgbClr val="000000"/>
              </a:solidFill>
            </a:endParaRPr>
          </a:p>
        </p:txBody>
      </p:sp>
    </p:spTree>
    <p:extLst>
      <p:ext uri="{BB962C8B-B14F-4D97-AF65-F5344CB8AC3E}">
        <p14:creationId xmlns:p14="http://schemas.microsoft.com/office/powerpoint/2010/main" val="367675731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C6336FFD-AB3D-482F-A45F-A342BED354DC}"/>
              </a:ext>
            </a:extLst>
          </p:cNvPr>
          <p:cNvSpPr>
            <a:spLocks noGrp="1"/>
          </p:cNvSpPr>
          <p:nvPr>
            <p:ph type="title"/>
          </p:nvPr>
        </p:nvSpPr>
        <p:spPr/>
        <p:txBody>
          <a:bodyPr/>
          <a:lstStyle/>
          <a:p>
            <a:r>
              <a:rPr lang="de-DE" altLang="de-DE" b="1" dirty="0"/>
              <a:t>X. Das öffentlich-rechtliche Benutzungsverhältnis - Benutzungssatzung</a:t>
            </a:r>
            <a:endParaRPr lang="de-DE" dirty="0"/>
          </a:p>
        </p:txBody>
      </p:sp>
      <p:sp>
        <p:nvSpPr>
          <p:cNvPr id="3" name="Inhaltsplatzhalter 2">
            <a:extLst>
              <a:ext uri="{FF2B5EF4-FFF2-40B4-BE49-F238E27FC236}">
                <a16:creationId xmlns="" xmlns:a16="http://schemas.microsoft.com/office/drawing/2014/main" id="{27788558-6393-48B5-8A6C-BABFB4BE45A4}"/>
              </a:ext>
            </a:extLst>
          </p:cNvPr>
          <p:cNvSpPr>
            <a:spLocks noGrp="1"/>
          </p:cNvSpPr>
          <p:nvPr>
            <p:ph idx="1"/>
          </p:nvPr>
        </p:nvSpPr>
        <p:spPr/>
        <p:txBody>
          <a:bodyPr>
            <a:normAutofit fontScale="92500"/>
          </a:bodyPr>
          <a:lstStyle/>
          <a:p>
            <a:pPr marL="0" indent="0">
              <a:buNone/>
            </a:pPr>
            <a:r>
              <a:rPr lang="de-DE" dirty="0"/>
              <a:t>Zur Erhebung von Benutzungsgebühren für die </a:t>
            </a:r>
            <a:r>
              <a:rPr lang="de-DE" dirty="0" smtClean="0"/>
              <a:t>Obdachlosenunterkünfte </a:t>
            </a:r>
            <a:r>
              <a:rPr lang="de-DE" dirty="0"/>
              <a:t>ist der </a:t>
            </a:r>
            <a:r>
              <a:rPr lang="de-DE" b="1" dirty="0"/>
              <a:t>Erlass einer Gebührensatzung zwingende Voraussetzung</a:t>
            </a:r>
            <a:r>
              <a:rPr lang="de-DE" dirty="0"/>
              <a:t>. Die gemeindlichen Obdachlosenunterkünfte sind öffentliche Einrichtungen im Sinne des Kommunalabgabenrechts. Für ihre Nutzung können Gebühren nur auf der Grundlage einer Gebührensatzung erhoben werden (</a:t>
            </a:r>
            <a:r>
              <a:rPr lang="de-DE" dirty="0" smtClean="0"/>
              <a:t>sogenannter </a:t>
            </a:r>
            <a:r>
              <a:rPr lang="de-DE" dirty="0"/>
              <a:t>Satzungsvorbehalt).</a:t>
            </a:r>
          </a:p>
          <a:p>
            <a:pPr marL="0" indent="0">
              <a:buNone/>
            </a:pPr>
            <a:r>
              <a:rPr lang="de-DE" dirty="0"/>
              <a:t>Andere Rechtsgrundlagen für eine Gebühren / Entgelterhebung bestehen nicht.</a:t>
            </a:r>
          </a:p>
          <a:p>
            <a:pPr marL="0" indent="0">
              <a:buNone/>
            </a:pPr>
            <a:r>
              <a:rPr lang="de-DE" dirty="0"/>
              <a:t>Verfügt eine Gemeinde nicht über eine entsprechende Gebührensatzung, kann sie rechtmäßig keinerlei Nutzungsentgelte fordern. Eventuelle Gebührenbescheide sind rechtswidrig und anfechtbar.</a:t>
            </a:r>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71</a:t>
            </a:fld>
            <a:endParaRPr lang="en-GB" altLang="de-DE" dirty="0">
              <a:solidFill>
                <a:srgbClr val="000000"/>
              </a:solidFill>
            </a:endParaRPr>
          </a:p>
        </p:txBody>
      </p:sp>
    </p:spTree>
    <p:extLst>
      <p:ext uri="{BB962C8B-B14F-4D97-AF65-F5344CB8AC3E}">
        <p14:creationId xmlns:p14="http://schemas.microsoft.com/office/powerpoint/2010/main" val="24313365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el 1"/>
          <p:cNvSpPr>
            <a:spLocks noGrp="1"/>
          </p:cNvSpPr>
          <p:nvPr>
            <p:ph type="title"/>
          </p:nvPr>
        </p:nvSpPr>
        <p:spPr/>
        <p:txBody>
          <a:bodyPr>
            <a:normAutofit fontScale="90000"/>
          </a:bodyPr>
          <a:lstStyle/>
          <a:p>
            <a:pPr>
              <a:lnSpc>
                <a:spcPct val="100000"/>
              </a:lnSpc>
            </a:pPr>
            <a:r>
              <a:rPr lang="en-GB" altLang="de-DE" b="1" dirty="0"/>
              <a:t>X. </a:t>
            </a:r>
            <a:r>
              <a:rPr lang="de-DE" altLang="de-DE" b="1" dirty="0"/>
              <a:t>Das öffentlich-rechtliche Benutzungsverhältnis - </a:t>
            </a:r>
            <a:r>
              <a:rPr lang="en-GB" altLang="de-DE" b="1" dirty="0"/>
              <a:t> </a:t>
            </a:r>
            <a:r>
              <a:rPr lang="en-GB" altLang="de-DE" b="1" dirty="0" err="1"/>
              <a:t>Einweisungsverfügung</a:t>
            </a:r>
            <a:endParaRPr lang="de-DE" altLang="de-DE" b="1" dirty="0"/>
          </a:p>
        </p:txBody>
      </p:sp>
      <p:sp>
        <p:nvSpPr>
          <p:cNvPr id="65539" name="Inhaltsplatzhalter 2"/>
          <p:cNvSpPr>
            <a:spLocks noGrp="1"/>
          </p:cNvSpPr>
          <p:nvPr>
            <p:ph idx="1"/>
          </p:nvPr>
        </p:nvSpPr>
        <p:spPr>
          <a:xfrm>
            <a:off x="838200" y="2111365"/>
            <a:ext cx="10515600" cy="4351338"/>
          </a:xfrm>
        </p:spPr>
        <p:txBody>
          <a:bodyPr>
            <a:normAutofit/>
          </a:bodyPr>
          <a:lstStyle/>
          <a:p>
            <a:pPr>
              <a:lnSpc>
                <a:spcPct val="100000"/>
              </a:lnSpc>
            </a:pPr>
            <a:r>
              <a:rPr lang="de-DE" altLang="de-DE" sz="2400" dirty="0"/>
              <a:t>Zur Regelung der öffentlich-rechtlichen Unterbringung erlässt die Polizei- und Ordnungsverwaltung eine sog. </a:t>
            </a:r>
            <a:r>
              <a:rPr lang="de-DE" altLang="de-DE" sz="2400" b="1" dirty="0"/>
              <a:t>Einweisungsverfügung</a:t>
            </a:r>
            <a:r>
              <a:rPr lang="de-DE" altLang="de-DE" sz="2400" dirty="0"/>
              <a:t>. Diese Maßnahme stellt einen sog. </a:t>
            </a:r>
            <a:r>
              <a:rPr lang="de-DE" altLang="de-DE" sz="2400" b="1" dirty="0"/>
              <a:t>Verwaltungsakt </a:t>
            </a:r>
            <a:r>
              <a:rPr lang="de-DE" altLang="de-DE" sz="2400" dirty="0"/>
              <a:t>dar, der nach den Bestimmungen des Verwaltungsverfahrensgesetzes zu erlassen ist (siehe Formulierungsbeispiel).</a:t>
            </a:r>
          </a:p>
          <a:p>
            <a:pPr>
              <a:lnSpc>
                <a:spcPct val="100000"/>
              </a:lnSpc>
            </a:pPr>
            <a:r>
              <a:rPr lang="de-DE" altLang="de-DE" sz="2400" dirty="0"/>
              <a:t>Die Einweisungsverfügung eröffnet dem Obdachlosen lediglich die </a:t>
            </a:r>
            <a:r>
              <a:rPr lang="de-DE" altLang="de-DE" sz="2400" b="1" dirty="0"/>
              <a:t>Möglichkeit, die angebotene Unterkunft zu nutzen</a:t>
            </a:r>
            <a:r>
              <a:rPr lang="de-DE" altLang="de-DE" sz="2400" dirty="0"/>
              <a:t>. Durch die Einweisung ist ein Obdachloser formal betrachtet nicht mehr ohne Obdach – nach der Wirksamkeit der Verfügung (Bekanntgabe) besteht deshalb keine Gefahr mehr für die öffentliche Sicherheit (</a:t>
            </a:r>
            <a:r>
              <a:rPr lang="de-DE" altLang="de-DE" sz="2400" dirty="0" err="1"/>
              <a:t>Sächs</a:t>
            </a:r>
            <a:r>
              <a:rPr lang="de-DE" altLang="de-DE" sz="2400" dirty="0"/>
              <a:t> OVG, B. v. 30.07.2013-3 B 380/13).</a:t>
            </a:r>
          </a:p>
        </p:txBody>
      </p:sp>
      <p:sp>
        <p:nvSpPr>
          <p:cNvPr id="6554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0A4B255E-C563-4DFA-8ABD-9C9243D5569A}" type="slidenum">
              <a:rPr lang="en-GB" altLang="de-DE" smtClean="0">
                <a:solidFill>
                  <a:srgbClr val="000000"/>
                </a:solidFill>
              </a:rPr>
              <a:pPr eaLnBrk="1" hangingPunct="1"/>
              <a:t>72</a:t>
            </a:fld>
            <a:endParaRPr lang="en-GB" altLang="de-DE">
              <a:solidFill>
                <a:srgbClr val="000000"/>
              </a:solidFill>
            </a:endParaRPr>
          </a:p>
        </p:txBody>
      </p:sp>
    </p:spTree>
    <p:extLst>
      <p:ext uri="{BB962C8B-B14F-4D97-AF65-F5344CB8AC3E}">
        <p14:creationId xmlns:p14="http://schemas.microsoft.com/office/powerpoint/2010/main" val="395851849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el 1"/>
          <p:cNvSpPr>
            <a:spLocks noGrp="1"/>
          </p:cNvSpPr>
          <p:nvPr>
            <p:ph type="title"/>
          </p:nvPr>
        </p:nvSpPr>
        <p:spPr/>
        <p:txBody>
          <a:bodyPr/>
          <a:lstStyle/>
          <a:p>
            <a:pPr>
              <a:lnSpc>
                <a:spcPct val="100000"/>
              </a:lnSpc>
            </a:pPr>
            <a:r>
              <a:rPr lang="en-GB" altLang="de-DE" b="1" dirty="0"/>
              <a:t>X. Die </a:t>
            </a:r>
            <a:r>
              <a:rPr lang="en-GB" altLang="de-DE" b="1" dirty="0" err="1"/>
              <a:t>Einweisungsverfügung</a:t>
            </a:r>
            <a:endParaRPr lang="de-DE" altLang="de-DE" b="1" dirty="0"/>
          </a:p>
        </p:txBody>
      </p:sp>
      <p:sp>
        <p:nvSpPr>
          <p:cNvPr id="67587" name="Inhaltsplatzhalter 2"/>
          <p:cNvSpPr>
            <a:spLocks noGrp="1"/>
          </p:cNvSpPr>
          <p:nvPr>
            <p:ph idx="1"/>
          </p:nvPr>
        </p:nvSpPr>
        <p:spPr/>
        <p:txBody>
          <a:bodyPr>
            <a:normAutofit lnSpcReduction="10000"/>
          </a:bodyPr>
          <a:lstStyle/>
          <a:p>
            <a:pPr>
              <a:lnSpc>
                <a:spcPct val="100000"/>
              </a:lnSpc>
            </a:pPr>
            <a:r>
              <a:rPr lang="de-DE" altLang="de-DE" sz="2000" dirty="0"/>
              <a:t>Durch die (einseitige, hoheitliche) Einweisungsverfügung (VA) wird ein </a:t>
            </a:r>
            <a:r>
              <a:rPr lang="de-DE" altLang="de-DE" sz="2000" b="1" dirty="0"/>
              <a:t>öffentlich-rechtliches Benutzungsverhältnis </a:t>
            </a:r>
            <a:r>
              <a:rPr lang="de-DE" altLang="de-DE" sz="2000" dirty="0"/>
              <a:t>zwischen der Gemeinde als Trägerin der Einrichtung und dem eingewiesenen Obdachlosen (= Nutzer) begründet.</a:t>
            </a:r>
          </a:p>
          <a:p>
            <a:pPr>
              <a:lnSpc>
                <a:spcPct val="100000"/>
              </a:lnSpc>
            </a:pPr>
            <a:r>
              <a:rPr lang="de-DE" altLang="de-DE" sz="2000" dirty="0"/>
              <a:t>Für das Benutzungsverhältnis sind die Grundsätze des öffentlichen Rechts – und nicht des Privatrechts (BGB) - maßgebend.</a:t>
            </a:r>
          </a:p>
          <a:p>
            <a:pPr>
              <a:lnSpc>
                <a:spcPct val="100000"/>
              </a:lnSpc>
            </a:pPr>
            <a:r>
              <a:rPr lang="de-DE" altLang="de-DE" sz="2000" b="1" dirty="0"/>
              <a:t>Rechtsgrundlage</a:t>
            </a:r>
            <a:r>
              <a:rPr lang="de-DE" altLang="de-DE" sz="2000" dirty="0"/>
              <a:t> des Benutzungsverhältnisses sind die Einweisungsverfügung und – soweit vorhanden – die Regelungen der Benutzungssatzung. </a:t>
            </a:r>
          </a:p>
          <a:p>
            <a:pPr>
              <a:lnSpc>
                <a:spcPct val="100000"/>
              </a:lnSpc>
            </a:pPr>
            <a:r>
              <a:rPr lang="de-DE" altLang="de-DE" sz="2000" dirty="0"/>
              <a:t>Im Übrigen gelten für das Benutzungsverhältnis die allgemeinen Grundsätze des Verwaltungsrechts zur Benutzung einer öffentlichen Einrichtung.</a:t>
            </a:r>
          </a:p>
          <a:p>
            <a:pPr>
              <a:lnSpc>
                <a:spcPct val="100000"/>
              </a:lnSpc>
            </a:pPr>
            <a:r>
              <a:rPr lang="de-DE" altLang="de-DE" sz="2000" b="1" dirty="0"/>
              <a:t>Für jeden Fall einer Einweisung wird der Erlass / Zustellung einer schriftlichen Einweisungsverfügung empfohlen. </a:t>
            </a:r>
          </a:p>
          <a:p>
            <a:pPr>
              <a:lnSpc>
                <a:spcPct val="100000"/>
              </a:lnSpc>
            </a:pPr>
            <a:r>
              <a:rPr lang="de-DE" altLang="de-DE" sz="2000" dirty="0"/>
              <a:t>Zu den Einzelheiten und Formulierungsbeispielen vgl. Ruder/Bätge, Obdachlosigkeit, X. Kap.</a:t>
            </a:r>
          </a:p>
        </p:txBody>
      </p:sp>
      <p:sp>
        <p:nvSpPr>
          <p:cNvPr id="67588"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8083195D-AF37-4B32-8444-3627086FE958}" type="slidenum">
              <a:rPr lang="en-GB" altLang="de-DE" smtClean="0">
                <a:solidFill>
                  <a:srgbClr val="000000"/>
                </a:solidFill>
              </a:rPr>
              <a:pPr eaLnBrk="1" hangingPunct="1"/>
              <a:t>73</a:t>
            </a:fld>
            <a:endParaRPr lang="en-GB" altLang="de-DE">
              <a:solidFill>
                <a:srgbClr val="000000"/>
              </a:solidFill>
            </a:endParaRPr>
          </a:p>
        </p:txBody>
      </p:sp>
    </p:spTree>
    <p:extLst>
      <p:ext uri="{BB962C8B-B14F-4D97-AF65-F5344CB8AC3E}">
        <p14:creationId xmlns:p14="http://schemas.microsoft.com/office/powerpoint/2010/main" val="164229657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a:t>X. Die Einweisungsverfügung / Dauer</a:t>
            </a:r>
          </a:p>
        </p:txBody>
      </p:sp>
      <p:sp>
        <p:nvSpPr>
          <p:cNvPr id="3" name="Inhaltsplatzhalter 2"/>
          <p:cNvSpPr>
            <a:spLocks noGrp="1"/>
          </p:cNvSpPr>
          <p:nvPr>
            <p:ph idx="1"/>
          </p:nvPr>
        </p:nvSpPr>
        <p:spPr/>
        <p:txBody>
          <a:bodyPr>
            <a:noAutofit/>
          </a:bodyPr>
          <a:lstStyle/>
          <a:p>
            <a:pPr marL="0" indent="0">
              <a:buNone/>
            </a:pPr>
            <a:r>
              <a:rPr lang="de-DE" sz="2000" dirty="0"/>
              <a:t>Da die Maßnahmen nur zur Überbrückung einer Notlage dienen, sind sie grundsätzlich zu befristen (in der Regel auf </a:t>
            </a:r>
            <a:r>
              <a:rPr lang="de-DE" sz="2000" dirty="0" smtClean="0"/>
              <a:t>sechs </a:t>
            </a:r>
            <a:r>
              <a:rPr lang="de-DE" sz="2000" dirty="0"/>
              <a:t>Monate). Mit der </a:t>
            </a:r>
            <a:r>
              <a:rPr lang="de-DE" sz="2000" b="1" dirty="0"/>
              <a:t>Befristung</a:t>
            </a:r>
            <a:r>
              <a:rPr lang="de-DE" sz="2000" dirty="0"/>
              <a:t> wird dem Betroffenen auch vor Augen geführt, dass die Unterbringung nur eine Überbrückungsmaßnahme darstellt.</a:t>
            </a:r>
          </a:p>
          <a:p>
            <a:pPr marL="0" indent="0">
              <a:buNone/>
            </a:pPr>
            <a:r>
              <a:rPr lang="de-DE" sz="2000" dirty="0"/>
              <a:t>Die Behörde kann jeweils eine Fristverlängerung anordnen.</a:t>
            </a:r>
          </a:p>
          <a:p>
            <a:pPr marL="0" indent="0">
              <a:buNone/>
            </a:pPr>
            <a:r>
              <a:rPr lang="de-DE" sz="2000" dirty="0"/>
              <a:t>Nach Ablauf dieser Frist gilt das öffentlich-rechtliche Nutzungsverhältnis weiter, auch wenn die Einweisungsverfügung formell nicht verlängert wird.</a:t>
            </a:r>
          </a:p>
          <a:p>
            <a:pPr marL="0" indent="0">
              <a:buNone/>
            </a:pPr>
            <a:r>
              <a:rPr lang="de-DE" sz="2000" dirty="0"/>
              <a:t>Solange die Ordnungsbehörde nicht den Rechtscharakter der Unterbringung ausdrücklich ändert (z.B. durch Abschluss eines Mietvertrages), wird die öffentlich-rechtliche Unterbringung aufrechterhalten. Es besteht nicht die Gefahr eines „Umkippens“ in privat-rechtliche Rechtsformen.</a:t>
            </a:r>
          </a:p>
          <a:p>
            <a:pPr marL="0" indent="0">
              <a:buNone/>
            </a:pPr>
            <a:r>
              <a:rPr lang="de-DE" sz="2000" dirty="0"/>
              <a:t>In Ausnahmefällen kann die ordnungsrechtliche Unterbringung Jahre, ja Jahrzehnte andauern.</a:t>
            </a:r>
          </a:p>
          <a:p>
            <a:pPr marL="0" indent="0">
              <a:buNone/>
            </a:pPr>
            <a:r>
              <a:rPr lang="de-DE" sz="2000" dirty="0"/>
              <a:t>Die Behörde hat aber von sich aus die Möglichkeit, ein öffentlich-rechtliches Benutzungsverhältnis in einen Mietvertrag umzuwandeln.</a:t>
            </a:r>
          </a:p>
          <a:p>
            <a:pPr marL="0" indent="0">
              <a:buNone/>
            </a:pPr>
            <a:endParaRPr lang="de-DE" sz="2000"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74</a:t>
            </a:fld>
            <a:endParaRPr lang="en-GB" altLang="de-DE" dirty="0">
              <a:solidFill>
                <a:srgbClr val="000000"/>
              </a:solidFill>
            </a:endParaRPr>
          </a:p>
        </p:txBody>
      </p:sp>
    </p:spTree>
    <p:extLst>
      <p:ext uri="{BB962C8B-B14F-4D97-AF65-F5344CB8AC3E}">
        <p14:creationId xmlns:p14="http://schemas.microsoft.com/office/powerpoint/2010/main" val="349064053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C81FF24-DB95-4D98-BE5E-ED67830483C2}"/>
              </a:ext>
            </a:extLst>
          </p:cNvPr>
          <p:cNvSpPr>
            <a:spLocks noGrp="1"/>
          </p:cNvSpPr>
          <p:nvPr>
            <p:ph type="title"/>
          </p:nvPr>
        </p:nvSpPr>
        <p:spPr/>
        <p:txBody>
          <a:bodyPr/>
          <a:lstStyle/>
          <a:p>
            <a:r>
              <a:rPr lang="de-DE" b="1" dirty="0"/>
              <a:t>X. </a:t>
            </a:r>
            <a:r>
              <a:rPr lang="de-DE" altLang="de-DE" b="1" dirty="0"/>
              <a:t>Das öffentlich-rechtliche Benutzungsverhältnis </a:t>
            </a:r>
            <a:endParaRPr lang="de-DE" b="1" dirty="0"/>
          </a:p>
        </p:txBody>
      </p:sp>
      <p:sp>
        <p:nvSpPr>
          <p:cNvPr id="3" name="Inhaltsplatzhalter 2">
            <a:extLst>
              <a:ext uri="{FF2B5EF4-FFF2-40B4-BE49-F238E27FC236}">
                <a16:creationId xmlns="" xmlns:a16="http://schemas.microsoft.com/office/drawing/2014/main" id="{84592385-8910-4BBD-9FD0-FE127EA878F2}"/>
              </a:ext>
            </a:extLst>
          </p:cNvPr>
          <p:cNvSpPr>
            <a:spLocks noGrp="1"/>
          </p:cNvSpPr>
          <p:nvPr>
            <p:ph idx="1"/>
          </p:nvPr>
        </p:nvSpPr>
        <p:spPr/>
        <p:txBody>
          <a:bodyPr>
            <a:normAutofit fontScale="85000" lnSpcReduction="10000"/>
          </a:bodyPr>
          <a:lstStyle/>
          <a:p>
            <a:pPr>
              <a:lnSpc>
                <a:spcPct val="100000"/>
              </a:lnSpc>
              <a:buFont typeface="Wingdings" pitchFamily="2" charset="2"/>
              <a:buNone/>
            </a:pPr>
            <a:r>
              <a:rPr lang="de-DE" altLang="de-DE" dirty="0"/>
              <a:t>   Wird jemand unfreiwillig obdachlos, so steht ihm ein Anspruch gegenüber der zuständigen </a:t>
            </a:r>
            <a:r>
              <a:rPr lang="de-DE" altLang="de-DE" dirty="0" smtClean="0"/>
              <a:t>Polizei- </a:t>
            </a:r>
            <a:r>
              <a:rPr lang="de-DE" altLang="de-DE" dirty="0"/>
              <a:t>bzw. Ordnungsbehörde zu, in eine Notunterkunft eingewiesen zu werden. Die zuständige Behörde ist aber nicht verpflichtet, dem Obdachlosen eine wohnungsmäßige Versorgung anzubieten. </a:t>
            </a:r>
            <a:r>
              <a:rPr lang="de-DE" i="1" dirty="0"/>
              <a:t>Das polizeiliche Obdachlosenrecht dient nicht der wohnungsmäßigen Voll- oder Dauerversorgung“</a:t>
            </a:r>
            <a:r>
              <a:rPr lang="de-DE" dirty="0"/>
              <a:t> (so VG Berlin, Beschluss vom 25.5.2018 – 23 L 193.18, </a:t>
            </a:r>
            <a:r>
              <a:rPr lang="de-DE" dirty="0" err="1"/>
              <a:t>juris</a:t>
            </a:r>
            <a:r>
              <a:rPr lang="de-DE" dirty="0"/>
              <a:t>, </a:t>
            </a:r>
            <a:r>
              <a:rPr lang="de-DE" dirty="0" err="1"/>
              <a:t>Rn</a:t>
            </a:r>
            <a:r>
              <a:rPr lang="de-DE" dirty="0"/>
              <a:t> 22). Aus diesen Gründen wird begrifflich zwischen einer sog. </a:t>
            </a:r>
            <a:r>
              <a:rPr lang="de-DE" b="1" dirty="0"/>
              <a:t>Notunterkunft</a:t>
            </a:r>
            <a:r>
              <a:rPr lang="de-DE" dirty="0"/>
              <a:t> und einer </a:t>
            </a:r>
            <a:r>
              <a:rPr lang="de-DE" b="1" dirty="0"/>
              <a:t>Wohnung</a:t>
            </a:r>
            <a:r>
              <a:rPr lang="de-DE" dirty="0"/>
              <a:t> unterschieden.</a:t>
            </a:r>
          </a:p>
          <a:p>
            <a:pPr>
              <a:buNone/>
            </a:pPr>
            <a:r>
              <a:rPr lang="de-DE" dirty="0"/>
              <a:t>   Von der Rechtslehre wurden für die Unterbringung von Obdachlosen Mindestanforderungen für die Unterbringung festgelegt. </a:t>
            </a:r>
            <a:r>
              <a:rPr lang="de-DE" b="1" dirty="0"/>
              <a:t>Maßstab</a:t>
            </a:r>
            <a:r>
              <a:rPr lang="de-DE" dirty="0"/>
              <a:t> für die Beurteilung ist die Achtung und der </a:t>
            </a:r>
            <a:r>
              <a:rPr lang="de-DE" b="1" dirty="0"/>
              <a:t>Schutz der Menschenwürde (Art. 1 Abs. 1 GG)</a:t>
            </a:r>
            <a:r>
              <a:rPr lang="de-DE" dirty="0"/>
              <a:t>. Auch die einfachste Unterkunft muss in Bezug auf Lage, Größe, Ausstattung, hygienische Verhältnisse, Belegung usw. immer diesem Maßstab entsprechen.</a:t>
            </a:r>
          </a:p>
          <a:p>
            <a:pPr>
              <a:lnSpc>
                <a:spcPct val="100000"/>
              </a:lnSpc>
              <a:buFont typeface="Wingdings" pitchFamily="2" charset="2"/>
              <a:buNone/>
            </a:pPr>
            <a:endParaRPr lang="de-DE" altLang="de-DE" dirty="0"/>
          </a:p>
          <a:p>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75</a:t>
            </a:fld>
            <a:endParaRPr lang="en-GB" altLang="de-DE" dirty="0">
              <a:solidFill>
                <a:srgbClr val="000000"/>
              </a:solidFill>
            </a:endParaRPr>
          </a:p>
        </p:txBody>
      </p:sp>
    </p:spTree>
    <p:extLst>
      <p:ext uri="{BB962C8B-B14F-4D97-AF65-F5344CB8AC3E}">
        <p14:creationId xmlns:p14="http://schemas.microsoft.com/office/powerpoint/2010/main" val="325667549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el 1"/>
          <p:cNvSpPr>
            <a:spLocks noGrp="1"/>
          </p:cNvSpPr>
          <p:nvPr>
            <p:ph type="title"/>
          </p:nvPr>
        </p:nvSpPr>
        <p:spPr>
          <a:xfrm>
            <a:off x="2063750" y="188914"/>
            <a:ext cx="7532688" cy="1284287"/>
          </a:xfrm>
        </p:spPr>
        <p:txBody>
          <a:bodyPr>
            <a:normAutofit/>
          </a:bodyPr>
          <a:lstStyle/>
          <a:p>
            <a:r>
              <a:rPr lang="de-DE" sz="4000" b="1" dirty="0"/>
              <a:t>X. </a:t>
            </a:r>
            <a:r>
              <a:rPr lang="de-DE" altLang="de-DE" sz="4000" b="1" dirty="0"/>
              <a:t>Das öffentlich-rechtliche Benutzungsverhältnis </a:t>
            </a:r>
            <a:endParaRPr lang="de-DE" altLang="de-DE" b="1" dirty="0"/>
          </a:p>
        </p:txBody>
      </p:sp>
      <p:sp>
        <p:nvSpPr>
          <p:cNvPr id="70659" name="Inhaltsplatzhalter 2"/>
          <p:cNvSpPr>
            <a:spLocks noGrp="1"/>
          </p:cNvSpPr>
          <p:nvPr>
            <p:ph idx="1"/>
          </p:nvPr>
        </p:nvSpPr>
        <p:spPr>
          <a:xfrm>
            <a:off x="1992314" y="1700213"/>
            <a:ext cx="8218487" cy="4400550"/>
          </a:xfrm>
        </p:spPr>
        <p:txBody>
          <a:bodyPr>
            <a:normAutofit/>
          </a:bodyPr>
          <a:lstStyle/>
          <a:p>
            <a:pPr marL="0" inden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000" dirty="0"/>
              <a:t>Der </a:t>
            </a:r>
            <a:r>
              <a:rPr lang="en-GB" altLang="de-DE" sz="2000" b="1" dirty="0" err="1"/>
              <a:t>Zweck</a:t>
            </a:r>
            <a:r>
              <a:rPr lang="en-GB" altLang="de-DE" sz="2000" b="1" dirty="0"/>
              <a:t> der </a:t>
            </a:r>
            <a:r>
              <a:rPr lang="en-GB" altLang="de-DE" sz="2000" b="1" dirty="0" err="1"/>
              <a:t>Einrichtung</a:t>
            </a:r>
            <a:r>
              <a:rPr lang="en-GB" altLang="de-DE" sz="2000" b="1" dirty="0"/>
              <a:t> </a:t>
            </a:r>
            <a:r>
              <a:rPr lang="en-GB" altLang="de-DE" sz="2000" dirty="0" err="1"/>
              <a:t>einer</a:t>
            </a:r>
            <a:r>
              <a:rPr lang="en-GB" altLang="de-DE" sz="2000" dirty="0"/>
              <a:t> </a:t>
            </a:r>
            <a:r>
              <a:rPr lang="en-GB" altLang="de-DE" sz="2000" dirty="0" err="1"/>
              <a:t>Obdachlosenunterkunft</a:t>
            </a:r>
            <a:r>
              <a:rPr lang="en-GB" altLang="de-DE" sz="2000" dirty="0"/>
              <a:t> </a:t>
            </a:r>
            <a:r>
              <a:rPr lang="en-GB" altLang="de-DE" sz="2000" dirty="0" err="1"/>
              <a:t>besteht</a:t>
            </a:r>
            <a:r>
              <a:rPr lang="en-GB" altLang="de-DE" sz="2000" dirty="0"/>
              <a:t> in der</a:t>
            </a:r>
          </a:p>
          <a:p>
            <a:pPr>
              <a:lnSpc>
                <a:spcPct val="100000"/>
              </a:lnSpc>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000" i="1" dirty="0"/>
              <a:t> „</a:t>
            </a:r>
            <a:r>
              <a:rPr lang="en-GB" altLang="de-DE" sz="2000" i="1" dirty="0" err="1"/>
              <a:t>möglichst</a:t>
            </a:r>
            <a:r>
              <a:rPr lang="en-GB" altLang="de-DE" sz="2000" i="1" dirty="0"/>
              <a:t> </a:t>
            </a:r>
            <a:r>
              <a:rPr lang="en-GB" altLang="de-DE" sz="2000" i="1" dirty="0" err="1"/>
              <a:t>störungsfreien</a:t>
            </a:r>
            <a:r>
              <a:rPr lang="en-GB" altLang="de-DE" sz="2000" i="1" dirty="0"/>
              <a:t> und </a:t>
            </a:r>
            <a:r>
              <a:rPr lang="en-GB" altLang="de-DE" sz="2000" i="1" dirty="0" err="1"/>
              <a:t>menschenwürdigen</a:t>
            </a:r>
            <a:r>
              <a:rPr lang="en-GB" altLang="de-DE" sz="2000" i="1" dirty="0"/>
              <a:t> </a:t>
            </a:r>
            <a:r>
              <a:rPr lang="en-GB" altLang="de-DE" sz="2000" i="1" dirty="0" err="1"/>
              <a:t>Unterkunft</a:t>
            </a:r>
            <a:r>
              <a:rPr lang="en-GB" altLang="de-DE" sz="2000" i="1" dirty="0"/>
              <a:t> von</a:t>
            </a:r>
          </a:p>
          <a:p>
            <a:pPr>
              <a:lnSpc>
                <a:spcPct val="100000"/>
              </a:lnSpc>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000" i="1" dirty="0" err="1"/>
              <a:t>Obdachlosen</a:t>
            </a:r>
            <a:r>
              <a:rPr lang="en-GB" altLang="de-DE" sz="2000" i="1" dirty="0"/>
              <a:t>….. </a:t>
            </a:r>
            <a:r>
              <a:rPr lang="en-GB" altLang="de-DE" sz="2000" i="1" dirty="0" err="1"/>
              <a:t>Wegen</a:t>
            </a:r>
            <a:r>
              <a:rPr lang="en-GB" altLang="de-DE" sz="2000" i="1" dirty="0"/>
              <a:t> </a:t>
            </a:r>
            <a:r>
              <a:rPr lang="en-GB" altLang="de-DE" sz="2000" i="1" dirty="0" err="1"/>
              <a:t>ihres</a:t>
            </a:r>
            <a:r>
              <a:rPr lang="en-GB" altLang="de-DE" sz="2000" i="1" dirty="0"/>
              <a:t> </a:t>
            </a:r>
            <a:r>
              <a:rPr lang="en-GB" altLang="de-DE" sz="2000" i="1" dirty="0" err="1"/>
              <a:t>Überbrückungscharakters</a:t>
            </a:r>
            <a:r>
              <a:rPr lang="en-GB" altLang="de-DE" sz="2000" i="1" dirty="0"/>
              <a:t> </a:t>
            </a:r>
            <a:r>
              <a:rPr lang="en-GB" altLang="de-DE" sz="2000" i="1" dirty="0" err="1"/>
              <a:t>soll</a:t>
            </a:r>
            <a:r>
              <a:rPr lang="en-GB" altLang="de-DE" sz="2000" i="1" dirty="0"/>
              <a:t> die </a:t>
            </a:r>
            <a:r>
              <a:rPr lang="en-GB" altLang="de-DE" sz="2000" i="1" dirty="0" err="1"/>
              <a:t>Unterkunft</a:t>
            </a:r>
            <a:r>
              <a:rPr lang="en-GB" altLang="de-DE" sz="2000" i="1" dirty="0"/>
              <a:t> </a:t>
            </a:r>
            <a:r>
              <a:rPr lang="en-GB" altLang="de-DE" sz="2000" i="1" dirty="0" err="1"/>
              <a:t>nur</a:t>
            </a:r>
            <a:endParaRPr lang="en-GB" altLang="de-DE" sz="2000" i="1" dirty="0"/>
          </a:p>
          <a:p>
            <a:pPr>
              <a:lnSpc>
                <a:spcPct val="100000"/>
              </a:lnSpc>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000" i="1" dirty="0"/>
              <a:t> </a:t>
            </a:r>
            <a:r>
              <a:rPr lang="en-GB" altLang="de-DE" sz="2000" i="1" dirty="0" err="1"/>
              <a:t>ein</a:t>
            </a:r>
            <a:r>
              <a:rPr lang="en-GB" altLang="de-DE" sz="2000" i="1" dirty="0"/>
              <a:t> “</a:t>
            </a:r>
            <a:r>
              <a:rPr lang="en-GB" altLang="de-DE" sz="2000" i="1" dirty="0" err="1"/>
              <a:t>vorübergehendes</a:t>
            </a:r>
            <a:r>
              <a:rPr lang="en-GB" altLang="de-DE" sz="2000" i="1" dirty="0"/>
              <a:t> </a:t>
            </a:r>
            <a:r>
              <a:rPr lang="en-GB" altLang="de-DE" sz="2000" i="1" dirty="0" err="1"/>
              <a:t>Unterkommen</a:t>
            </a:r>
            <a:r>
              <a:rPr lang="en-GB" altLang="de-DE" sz="2000" i="1" dirty="0"/>
              <a:t> </a:t>
            </a:r>
            <a:r>
              <a:rPr lang="en-GB" altLang="de-DE" sz="2000" i="1" dirty="0" err="1"/>
              <a:t>einfachster</a:t>
            </a:r>
            <a:r>
              <a:rPr lang="en-GB" altLang="de-DE" sz="2000" i="1" dirty="0"/>
              <a:t> Art </a:t>
            </a:r>
            <a:r>
              <a:rPr lang="en-GB" altLang="de-DE" sz="2000" i="1" dirty="0" err="1"/>
              <a:t>gewährleisten</a:t>
            </a:r>
            <a:r>
              <a:rPr lang="en-GB" altLang="de-DE" sz="2000" i="1" dirty="0"/>
              <a:t>“ </a:t>
            </a:r>
            <a:r>
              <a:rPr lang="en-GB" altLang="de-DE" sz="2000" dirty="0"/>
              <a:t>(so VGH</a:t>
            </a:r>
          </a:p>
          <a:p>
            <a:pPr>
              <a:lnSpc>
                <a:spcPct val="100000"/>
              </a:lnSpc>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000" dirty="0"/>
              <a:t> BW, </a:t>
            </a:r>
            <a:r>
              <a:rPr lang="en-GB" altLang="de-DE" sz="2000" dirty="0" err="1"/>
              <a:t>NVwZ</a:t>
            </a:r>
            <a:r>
              <a:rPr lang="en-GB" altLang="de-DE" sz="2000" dirty="0"/>
              <a:t>-RR 1994, 325, 327). </a:t>
            </a:r>
          </a:p>
          <a:p>
            <a:pPr>
              <a:lnSpc>
                <a:spcPct val="100000"/>
              </a:lnSpc>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000" dirty="0"/>
              <a:t> </a:t>
            </a:r>
            <a:r>
              <a:rPr lang="en-GB" altLang="de-DE" sz="2000" dirty="0" err="1"/>
              <a:t>Siehe</a:t>
            </a:r>
            <a:r>
              <a:rPr lang="en-GB" altLang="de-DE" sz="2000" dirty="0"/>
              <a:t> </a:t>
            </a:r>
            <a:r>
              <a:rPr lang="en-GB" altLang="de-DE" sz="2000" dirty="0" err="1"/>
              <a:t>auch</a:t>
            </a:r>
            <a:r>
              <a:rPr lang="en-GB" altLang="de-DE" sz="2000" dirty="0"/>
              <a:t> § 1 </a:t>
            </a:r>
            <a:r>
              <a:rPr lang="en-GB" altLang="de-DE" sz="2000" dirty="0" err="1"/>
              <a:t>Absatz</a:t>
            </a:r>
            <a:r>
              <a:rPr lang="en-GB" altLang="de-DE" sz="2000" dirty="0"/>
              <a:t> 4 </a:t>
            </a:r>
            <a:r>
              <a:rPr lang="en-GB" altLang="de-DE" sz="2000" dirty="0" err="1"/>
              <a:t>Mustersatzung</a:t>
            </a:r>
            <a:r>
              <a:rPr lang="en-GB" altLang="de-DE" sz="2000" dirty="0"/>
              <a:t> </a:t>
            </a:r>
            <a:r>
              <a:rPr lang="en-GB" altLang="de-DE" sz="2000" dirty="0" err="1"/>
              <a:t>Gemeindetag</a:t>
            </a:r>
            <a:r>
              <a:rPr lang="en-GB" altLang="de-DE" sz="2000" dirty="0"/>
              <a:t> BW:</a:t>
            </a:r>
          </a:p>
          <a:p>
            <a:pPr marL="0" inden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000" dirty="0"/>
              <a:t> </a:t>
            </a:r>
            <a:r>
              <a:rPr lang="en-GB" altLang="de-DE" sz="2000" i="1" dirty="0" smtClean="0"/>
              <a:t>„Die </a:t>
            </a:r>
            <a:r>
              <a:rPr lang="en-GB" altLang="de-DE" sz="2000" i="1" dirty="0" err="1"/>
              <a:t>Unterkünfte</a:t>
            </a:r>
            <a:r>
              <a:rPr lang="en-GB" altLang="de-DE" sz="2000" i="1" dirty="0"/>
              <a:t> </a:t>
            </a:r>
            <a:r>
              <a:rPr lang="en-GB" altLang="de-DE" sz="2000" i="1" dirty="0" err="1"/>
              <a:t>dienen</a:t>
            </a:r>
            <a:r>
              <a:rPr lang="en-GB" altLang="de-DE" sz="2000" i="1" dirty="0"/>
              <a:t> der </a:t>
            </a:r>
            <a:r>
              <a:rPr lang="en-GB" altLang="de-DE" sz="2000" i="1" dirty="0" err="1"/>
              <a:t>Aufnahme</a:t>
            </a:r>
            <a:r>
              <a:rPr lang="en-GB" altLang="de-DE" sz="2000" i="1" dirty="0"/>
              <a:t> und </a:t>
            </a:r>
            <a:r>
              <a:rPr lang="en-GB" altLang="de-DE" sz="2000" i="1" dirty="0" err="1"/>
              <a:t>i.d.R</a:t>
            </a:r>
            <a:r>
              <a:rPr lang="en-GB" altLang="de-DE" sz="2000" i="1" dirty="0"/>
              <a:t>. der </a:t>
            </a:r>
            <a:r>
              <a:rPr lang="en-GB" altLang="de-DE" sz="2000" i="1" dirty="0" err="1"/>
              <a:t>vorübergehenden</a:t>
            </a:r>
            <a:r>
              <a:rPr lang="en-GB" altLang="de-DE" sz="2000" i="1" dirty="0"/>
              <a:t>      </a:t>
            </a:r>
            <a:r>
              <a:rPr lang="en-GB" altLang="de-DE" sz="2000" i="1" dirty="0" err="1"/>
              <a:t>Unterbringung</a:t>
            </a:r>
            <a:r>
              <a:rPr lang="en-GB" altLang="de-DE" sz="2000" i="1" dirty="0"/>
              <a:t> von </a:t>
            </a:r>
            <a:r>
              <a:rPr lang="en-GB" altLang="de-DE" sz="2000" i="1" dirty="0" err="1"/>
              <a:t>Personen</a:t>
            </a:r>
            <a:r>
              <a:rPr lang="en-GB" altLang="de-DE" sz="2000" i="1" dirty="0"/>
              <a:t>, die </a:t>
            </a:r>
            <a:r>
              <a:rPr lang="en-GB" altLang="de-DE" sz="2000" i="1" dirty="0" err="1"/>
              <a:t>obdachlos</a:t>
            </a:r>
            <a:r>
              <a:rPr lang="en-GB" altLang="de-DE" sz="2000" i="1" dirty="0"/>
              <a:t> </a:t>
            </a:r>
            <a:r>
              <a:rPr lang="en-GB" altLang="de-DE" sz="2000" i="1" dirty="0" err="1"/>
              <a:t>sind</a:t>
            </a:r>
            <a:r>
              <a:rPr lang="en-GB" altLang="de-DE" sz="2000" i="1" dirty="0"/>
              <a:t> </a:t>
            </a:r>
            <a:r>
              <a:rPr lang="en-GB" altLang="de-DE" sz="2000" i="1" dirty="0" err="1"/>
              <a:t>oder</a:t>
            </a:r>
            <a:r>
              <a:rPr lang="en-GB" altLang="de-DE" sz="2000" i="1" dirty="0"/>
              <a:t> die </a:t>
            </a:r>
            <a:r>
              <a:rPr lang="en-GB" altLang="de-DE" sz="2000" i="1" dirty="0" err="1"/>
              <a:t>sich</a:t>
            </a:r>
            <a:r>
              <a:rPr lang="en-GB" altLang="de-DE" sz="2000" i="1" dirty="0"/>
              <a:t> in </a:t>
            </a:r>
            <a:r>
              <a:rPr lang="en-GB" altLang="de-DE" sz="2000" i="1" dirty="0" err="1"/>
              <a:t>einer</a:t>
            </a:r>
            <a:r>
              <a:rPr lang="en-GB" altLang="de-DE" sz="2000" i="1" dirty="0"/>
              <a:t> </a:t>
            </a:r>
            <a:r>
              <a:rPr lang="en-GB" altLang="de-DE" sz="2000" i="1" dirty="0" err="1"/>
              <a:t>außergewöhnlichen</a:t>
            </a:r>
            <a:r>
              <a:rPr lang="en-GB" altLang="de-DE" sz="2000" i="1" dirty="0"/>
              <a:t> </a:t>
            </a:r>
            <a:r>
              <a:rPr lang="en-GB" altLang="de-DE" sz="2000" i="1" dirty="0" err="1"/>
              <a:t>Wohnungsnotlage</a:t>
            </a:r>
            <a:r>
              <a:rPr lang="en-GB" altLang="de-DE" sz="2000" i="1" dirty="0"/>
              <a:t> </a:t>
            </a:r>
            <a:r>
              <a:rPr lang="en-GB" altLang="de-DE" sz="2000" i="1" dirty="0" err="1"/>
              <a:t>befinden</a:t>
            </a:r>
            <a:r>
              <a:rPr lang="en-GB" altLang="de-DE" sz="2000" i="1" dirty="0"/>
              <a:t> und die </a:t>
            </a:r>
            <a:r>
              <a:rPr lang="en-GB" altLang="de-DE" sz="2000" i="1" dirty="0" err="1"/>
              <a:t>erkennbar</a:t>
            </a:r>
            <a:r>
              <a:rPr lang="en-GB" altLang="de-DE" sz="2000" i="1" dirty="0"/>
              <a:t> </a:t>
            </a:r>
            <a:r>
              <a:rPr lang="en-GB" altLang="de-DE" sz="2000" i="1" dirty="0" err="1"/>
              <a:t>nicht</a:t>
            </a:r>
            <a:r>
              <a:rPr lang="en-GB" altLang="de-DE" sz="2000" i="1" dirty="0"/>
              <a:t> </a:t>
            </a:r>
            <a:r>
              <a:rPr lang="en-GB" altLang="de-DE" sz="2000" i="1" dirty="0" err="1"/>
              <a:t>fähig</a:t>
            </a:r>
            <a:r>
              <a:rPr lang="en-GB" altLang="de-DE" sz="2000" i="1" dirty="0"/>
              <a:t> </a:t>
            </a:r>
            <a:r>
              <a:rPr lang="en-GB" altLang="de-DE" sz="2000" i="1" dirty="0" err="1"/>
              <a:t>sind</a:t>
            </a:r>
            <a:r>
              <a:rPr lang="en-GB" altLang="de-DE" sz="2000" i="1" dirty="0"/>
              <a:t>, </a:t>
            </a:r>
            <a:r>
              <a:rPr lang="en-GB" altLang="de-DE" sz="2000" i="1" dirty="0" err="1"/>
              <a:t>sich</a:t>
            </a:r>
            <a:r>
              <a:rPr lang="en-GB" altLang="de-DE" sz="2000" i="1" dirty="0"/>
              <a:t> </a:t>
            </a:r>
            <a:r>
              <a:rPr lang="en-GB" altLang="de-DE" sz="2000" i="1" dirty="0" err="1"/>
              <a:t>selbst</a:t>
            </a:r>
            <a:r>
              <a:rPr lang="en-GB" altLang="de-DE" sz="2000" i="1" dirty="0"/>
              <a:t> </a:t>
            </a:r>
            <a:r>
              <a:rPr lang="en-GB" altLang="de-DE" sz="2000" i="1" dirty="0" err="1"/>
              <a:t>eine</a:t>
            </a:r>
            <a:r>
              <a:rPr lang="en-GB" altLang="de-DE" sz="2000" i="1" dirty="0"/>
              <a:t> </a:t>
            </a:r>
            <a:r>
              <a:rPr lang="en-GB" altLang="de-DE" sz="2000" i="1" dirty="0" err="1"/>
              <a:t>geordente</a:t>
            </a:r>
            <a:r>
              <a:rPr lang="en-GB" altLang="de-DE" sz="2000" i="1" dirty="0"/>
              <a:t> </a:t>
            </a:r>
            <a:r>
              <a:rPr lang="en-GB" altLang="de-DE" sz="2000" i="1" dirty="0" err="1"/>
              <a:t>Unterkunft</a:t>
            </a:r>
            <a:r>
              <a:rPr lang="en-GB" altLang="de-DE" sz="2000" i="1" dirty="0"/>
              <a:t> </a:t>
            </a:r>
            <a:r>
              <a:rPr lang="en-GB" altLang="de-DE" sz="2000" i="1" dirty="0" err="1"/>
              <a:t>zu</a:t>
            </a:r>
            <a:r>
              <a:rPr lang="en-GB" altLang="de-DE" sz="2000" i="1" dirty="0"/>
              <a:t> </a:t>
            </a:r>
            <a:r>
              <a:rPr lang="en-GB" altLang="de-DE" sz="2000" i="1" dirty="0" err="1"/>
              <a:t>beschaffen</a:t>
            </a:r>
            <a:r>
              <a:rPr lang="en-GB" altLang="de-DE" sz="2000" i="1" dirty="0"/>
              <a:t> </a:t>
            </a:r>
            <a:r>
              <a:rPr lang="en-GB" altLang="de-DE" sz="2000" i="1" dirty="0" err="1"/>
              <a:t>oder</a:t>
            </a:r>
            <a:r>
              <a:rPr lang="en-GB" altLang="de-DE" sz="2000" i="1" dirty="0"/>
              <a:t> </a:t>
            </a:r>
            <a:r>
              <a:rPr lang="en-GB" altLang="de-DE" sz="2000" i="1" dirty="0" err="1"/>
              <a:t>eine</a:t>
            </a:r>
            <a:r>
              <a:rPr lang="en-GB" altLang="de-DE" sz="2000" i="1" dirty="0"/>
              <a:t> </a:t>
            </a:r>
            <a:r>
              <a:rPr lang="en-GB" altLang="de-DE" sz="2000" i="1" dirty="0" err="1"/>
              <a:t>Wohnung</a:t>
            </a:r>
            <a:r>
              <a:rPr lang="en-GB" altLang="de-DE" sz="2000" i="1" dirty="0"/>
              <a:t> </a:t>
            </a:r>
            <a:r>
              <a:rPr lang="en-GB" altLang="de-DE" sz="2000" i="1" dirty="0" err="1"/>
              <a:t>zu</a:t>
            </a:r>
            <a:r>
              <a:rPr lang="en-GB" altLang="de-DE" sz="2000" i="1" dirty="0"/>
              <a:t> </a:t>
            </a:r>
            <a:r>
              <a:rPr lang="en-GB" altLang="de-DE" sz="2000" i="1" dirty="0" err="1"/>
              <a:t>erhalten</a:t>
            </a:r>
            <a:r>
              <a:rPr lang="en-GB" altLang="de-DE" sz="2000" i="1" dirty="0" smtClean="0"/>
              <a:t>”</a:t>
            </a:r>
            <a:r>
              <a:rPr lang="en-GB" altLang="de-DE" sz="2000" dirty="0" smtClean="0"/>
              <a:t>.</a:t>
            </a:r>
            <a:endParaRPr lang="en-GB" altLang="de-DE" sz="2000" dirty="0"/>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de-DE" altLang="de-DE" sz="2000"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76</a:t>
            </a:fld>
            <a:endParaRPr lang="en-GB" altLang="de-DE" dirty="0">
              <a:solidFill>
                <a:srgbClr val="000000"/>
              </a:solidFill>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1"/>
          <p:cNvSpPr>
            <a:spLocks noGrp="1" noChangeArrowheads="1"/>
          </p:cNvSpPr>
          <p:nvPr>
            <p:ph type="title"/>
          </p:nvPr>
        </p:nvSpPr>
        <p:spPr>
          <a:xfrm>
            <a:off x="1981200" y="122238"/>
            <a:ext cx="7543800" cy="1295400"/>
          </a:xfrm>
        </p:spPr>
        <p:txBody>
          <a:bodyPr>
            <a:normAutofit fontScale="90000"/>
          </a:bodyPr>
          <a:lstStyle/>
          <a:p>
            <a:pPr>
              <a:lnSpc>
                <a:spcPct val="100000"/>
              </a:lnSpc>
              <a:buClr>
                <a:srgbClr val="0000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de-DE" b="1" dirty="0"/>
              <a:t>X.</a:t>
            </a:r>
            <a:r>
              <a:rPr lang="de-DE" altLang="de-DE" b="1" dirty="0"/>
              <a:t> Das öffentlich-rechtliche </a:t>
            </a:r>
            <a:r>
              <a:rPr lang="de-DE" altLang="de-DE" b="1" dirty="0" err="1"/>
              <a:t>Benutzuungsverhältnis</a:t>
            </a:r>
            <a:endParaRPr lang="en-GB" altLang="de-DE" b="1" dirty="0"/>
          </a:p>
        </p:txBody>
      </p:sp>
      <p:sp>
        <p:nvSpPr>
          <p:cNvPr id="71684" name="Rectangle 2"/>
          <p:cNvSpPr>
            <a:spLocks noGrp="1" noChangeArrowheads="1"/>
          </p:cNvSpPr>
          <p:nvPr>
            <p:ph type="body" idx="4294967295"/>
          </p:nvPr>
        </p:nvSpPr>
        <p:spPr>
          <a:xfrm>
            <a:off x="1981200" y="1722658"/>
            <a:ext cx="8229600" cy="4735292"/>
          </a:xfrm>
        </p:spPr>
        <p:txBody>
          <a:bodyPr>
            <a:normAutofit lnSpcReduction="10000"/>
          </a:bodyPr>
          <a:lstStyle/>
          <a:p>
            <a:pPr>
              <a:spcBef>
                <a:spcPts val="65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000" b="1" dirty="0"/>
              <a:t>An </a:t>
            </a:r>
            <a:r>
              <a:rPr lang="en-GB" altLang="de-DE" sz="2000" b="1" dirty="0" err="1"/>
              <a:t>diesem</a:t>
            </a:r>
            <a:r>
              <a:rPr lang="en-GB" altLang="de-DE" sz="2000" b="1" dirty="0"/>
              <a:t> </a:t>
            </a:r>
            <a:r>
              <a:rPr lang="en-GB" altLang="de-DE" sz="2000" b="1" dirty="0" err="1"/>
              <a:t>Benutzungszweck</a:t>
            </a:r>
            <a:r>
              <a:rPr lang="en-GB" altLang="de-DE" sz="2000" b="1" dirty="0"/>
              <a:t> </a:t>
            </a:r>
            <a:r>
              <a:rPr lang="en-GB" altLang="de-DE" sz="2000" b="1" dirty="0" err="1"/>
              <a:t>müssen</a:t>
            </a:r>
            <a:r>
              <a:rPr lang="en-GB" altLang="de-DE" sz="2000" b="1" dirty="0"/>
              <a:t> </a:t>
            </a:r>
            <a:r>
              <a:rPr lang="en-GB" altLang="de-DE" sz="2000" b="1" dirty="0" err="1"/>
              <a:t>sich</a:t>
            </a:r>
            <a:r>
              <a:rPr lang="en-GB" altLang="de-DE" sz="2000" b="1" dirty="0"/>
              <a:t> </a:t>
            </a:r>
            <a:r>
              <a:rPr lang="en-GB" altLang="de-DE" sz="2000" b="1" dirty="0" err="1"/>
              <a:t>alle</a:t>
            </a:r>
            <a:r>
              <a:rPr lang="en-GB" altLang="de-DE" sz="2000" b="1" dirty="0"/>
              <a:t> </a:t>
            </a:r>
            <a:r>
              <a:rPr lang="en-GB" altLang="de-DE" sz="2000" b="1" dirty="0" err="1"/>
              <a:t>Regelungen</a:t>
            </a:r>
            <a:r>
              <a:rPr lang="en-GB" altLang="de-DE" sz="2000" b="1" dirty="0"/>
              <a:t> des</a:t>
            </a:r>
          </a:p>
          <a:p>
            <a:pPr>
              <a:spcBef>
                <a:spcPts val="65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000" b="1" dirty="0" err="1" smtClean="0"/>
              <a:t>Benutzungsverhältnisses</a:t>
            </a:r>
            <a:r>
              <a:rPr lang="en-GB" altLang="de-DE" sz="2000" b="1" dirty="0"/>
              <a:t>, </a:t>
            </a:r>
            <a:r>
              <a:rPr lang="en-GB" altLang="de-DE" sz="2000" b="1" dirty="0" err="1"/>
              <a:t>insbesondere</a:t>
            </a:r>
            <a:r>
              <a:rPr lang="en-GB" altLang="de-DE" sz="2000" b="1" dirty="0"/>
              <a:t> </a:t>
            </a:r>
            <a:r>
              <a:rPr lang="en-GB" altLang="de-DE" sz="2000" b="1" dirty="0" err="1"/>
              <a:t>auch</a:t>
            </a:r>
            <a:r>
              <a:rPr lang="en-GB" altLang="de-DE" sz="2000" b="1" dirty="0"/>
              <a:t> die </a:t>
            </a:r>
            <a:r>
              <a:rPr lang="en-GB" altLang="de-DE" sz="2000" b="1" dirty="0" err="1"/>
              <a:t>einer</a:t>
            </a:r>
            <a:r>
              <a:rPr lang="en-GB" altLang="de-DE" sz="2000" b="1" dirty="0"/>
              <a:t> </a:t>
            </a:r>
            <a:r>
              <a:rPr lang="en-GB" altLang="de-DE" sz="2000" b="1" dirty="0" err="1"/>
              <a:t>Benutzungs</a:t>
            </a:r>
            <a:r>
              <a:rPr lang="en-GB" altLang="de-DE" sz="2000" b="1" dirty="0"/>
              <a:t>-</a:t>
            </a:r>
          </a:p>
          <a:p>
            <a:pPr>
              <a:spcBef>
                <a:spcPts val="65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000" b="1" dirty="0" err="1"/>
              <a:t>satzung</a:t>
            </a:r>
            <a:r>
              <a:rPr lang="en-GB" altLang="de-DE" sz="2000" b="1" dirty="0"/>
              <a:t>, </a:t>
            </a:r>
            <a:r>
              <a:rPr lang="en-GB" altLang="de-DE" sz="2000" b="1" dirty="0" err="1"/>
              <a:t>insbesondere</a:t>
            </a:r>
            <a:r>
              <a:rPr lang="en-GB" altLang="de-DE" sz="2000" b="1" dirty="0"/>
              <a:t> </a:t>
            </a:r>
            <a:r>
              <a:rPr lang="en-GB" altLang="de-DE" sz="2000" b="1" dirty="0" err="1"/>
              <a:t>ihre</a:t>
            </a:r>
            <a:r>
              <a:rPr lang="en-GB" altLang="de-DE" sz="2000" b="1" dirty="0"/>
              <a:t> </a:t>
            </a:r>
            <a:r>
              <a:rPr lang="en-GB" altLang="de-DE" sz="2000" b="1" dirty="0" err="1"/>
              <a:t>Gebote</a:t>
            </a:r>
            <a:r>
              <a:rPr lang="en-GB" altLang="de-DE" sz="2000" b="1" dirty="0"/>
              <a:t> und </a:t>
            </a:r>
            <a:r>
              <a:rPr lang="en-GB" altLang="de-DE" sz="2000" b="1" dirty="0" err="1"/>
              <a:t>Verbote</a:t>
            </a:r>
            <a:r>
              <a:rPr lang="en-GB" altLang="de-DE" sz="2000" b="1" dirty="0"/>
              <a:t>, </a:t>
            </a:r>
            <a:r>
              <a:rPr lang="en-GB" altLang="de-DE" sz="2000" b="1" dirty="0" err="1"/>
              <a:t>messen</a:t>
            </a:r>
            <a:r>
              <a:rPr lang="en-GB" altLang="de-DE" sz="2000" b="1" dirty="0"/>
              <a:t> </a:t>
            </a:r>
            <a:r>
              <a:rPr lang="en-GB" altLang="de-DE" sz="2000" b="1" dirty="0" err="1"/>
              <a:t>lassen</a:t>
            </a:r>
            <a:r>
              <a:rPr lang="en-GB" altLang="de-DE" sz="2000" dirty="0"/>
              <a:t>. </a:t>
            </a:r>
          </a:p>
          <a:p>
            <a:pPr>
              <a:spcBef>
                <a:spcPts val="65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000" dirty="0"/>
              <a:t>Nur </a:t>
            </a:r>
            <a:r>
              <a:rPr lang="en-GB" altLang="de-DE" sz="2000" dirty="0" err="1"/>
              <a:t>soweit</a:t>
            </a:r>
            <a:r>
              <a:rPr lang="en-GB" altLang="de-DE" sz="2000" dirty="0"/>
              <a:t> der </a:t>
            </a:r>
            <a:r>
              <a:rPr lang="en-GB" altLang="de-DE" sz="2000" dirty="0" err="1"/>
              <a:t>Benutzungszweck</a:t>
            </a:r>
            <a:r>
              <a:rPr lang="en-GB" altLang="de-DE" sz="2000" dirty="0"/>
              <a:t> es </a:t>
            </a:r>
            <a:r>
              <a:rPr lang="en-GB" altLang="de-DE" sz="2000" dirty="0" err="1"/>
              <a:t>rechtfertigt</a:t>
            </a:r>
            <a:r>
              <a:rPr lang="en-GB" altLang="de-DE" sz="2000" dirty="0"/>
              <a:t>, </a:t>
            </a:r>
            <a:r>
              <a:rPr lang="en-GB" altLang="de-DE" sz="2000" dirty="0" err="1"/>
              <a:t>sind</a:t>
            </a:r>
            <a:r>
              <a:rPr lang="en-GB" altLang="de-DE" sz="2000" dirty="0"/>
              <a:t> </a:t>
            </a:r>
            <a:r>
              <a:rPr lang="en-GB" altLang="de-DE" sz="2000" dirty="0" err="1"/>
              <a:t>Verbote</a:t>
            </a:r>
            <a:r>
              <a:rPr lang="en-GB" altLang="de-DE" sz="2000" dirty="0"/>
              <a:t> und </a:t>
            </a:r>
            <a:r>
              <a:rPr lang="en-GB" altLang="de-DE" sz="2000" dirty="0" err="1" smtClean="0"/>
              <a:t>Gebote</a:t>
            </a:r>
            <a:endParaRPr lang="en-GB" altLang="de-DE" sz="2000" dirty="0"/>
          </a:p>
          <a:p>
            <a:pPr>
              <a:spcBef>
                <a:spcPts val="65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000" dirty="0"/>
              <a:t>und </a:t>
            </a:r>
            <a:r>
              <a:rPr lang="en-GB" altLang="de-DE" sz="2000" dirty="0" err="1" smtClean="0"/>
              <a:t>dergleichen</a:t>
            </a:r>
            <a:r>
              <a:rPr lang="en-GB" altLang="de-DE" sz="2000" dirty="0" smtClean="0"/>
              <a:t> </a:t>
            </a:r>
            <a:r>
              <a:rPr lang="en-GB" altLang="de-DE" sz="2000" dirty="0" err="1"/>
              <a:t>zulässig</a:t>
            </a:r>
            <a:r>
              <a:rPr lang="en-GB" altLang="de-DE" sz="2000" dirty="0"/>
              <a:t>. </a:t>
            </a:r>
            <a:r>
              <a:rPr lang="en-GB" altLang="de-DE" sz="2000" dirty="0" err="1"/>
              <a:t>Aus</a:t>
            </a:r>
            <a:r>
              <a:rPr lang="en-GB" altLang="de-DE" sz="2000" dirty="0"/>
              <a:t> </a:t>
            </a:r>
            <a:r>
              <a:rPr lang="en-GB" altLang="de-DE" sz="2000" dirty="0" err="1"/>
              <a:t>rechtsstaatlichen</a:t>
            </a:r>
            <a:r>
              <a:rPr lang="en-GB" altLang="de-DE" sz="2000" dirty="0"/>
              <a:t> </a:t>
            </a:r>
            <a:r>
              <a:rPr lang="en-GB" altLang="de-DE" sz="2000" dirty="0" err="1"/>
              <a:t>Gründen</a:t>
            </a:r>
            <a:r>
              <a:rPr lang="en-GB" altLang="de-DE" sz="2000" dirty="0"/>
              <a:t> </a:t>
            </a:r>
            <a:r>
              <a:rPr lang="en-GB" altLang="de-DE" sz="2000" dirty="0" err="1"/>
              <a:t>ist</a:t>
            </a:r>
            <a:r>
              <a:rPr lang="en-GB" altLang="de-DE" sz="2000" dirty="0"/>
              <a:t> der </a:t>
            </a:r>
            <a:r>
              <a:rPr lang="en-GB" altLang="de-DE" sz="2000" dirty="0" err="1" smtClean="0"/>
              <a:t>Eingewiesene</a:t>
            </a:r>
            <a:endParaRPr lang="en-GB" altLang="de-DE" sz="2000" dirty="0" smtClean="0"/>
          </a:p>
          <a:p>
            <a:pPr>
              <a:spcBef>
                <a:spcPts val="65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000" dirty="0" err="1" smtClean="0"/>
              <a:t>als</a:t>
            </a:r>
            <a:r>
              <a:rPr lang="en-GB" altLang="de-DE" sz="2000" dirty="0" smtClean="0"/>
              <a:t>  </a:t>
            </a:r>
            <a:r>
              <a:rPr lang="en-GB" altLang="de-DE" sz="2000" dirty="0" err="1"/>
              <a:t>Benutzer</a:t>
            </a:r>
            <a:r>
              <a:rPr lang="en-GB" altLang="de-DE" sz="2000" dirty="0"/>
              <a:t> </a:t>
            </a:r>
            <a:r>
              <a:rPr lang="en-GB" altLang="de-DE" sz="2000" dirty="0" err="1"/>
              <a:t>vor</a:t>
            </a:r>
            <a:r>
              <a:rPr lang="en-GB" altLang="de-DE" sz="2000" dirty="0"/>
              <a:t> </a:t>
            </a:r>
            <a:r>
              <a:rPr lang="en-GB" altLang="de-DE" sz="2000" dirty="0" err="1"/>
              <a:t>ungerechtfertigten</a:t>
            </a:r>
            <a:r>
              <a:rPr lang="en-GB" altLang="de-DE" sz="2000" dirty="0"/>
              <a:t> </a:t>
            </a:r>
            <a:r>
              <a:rPr lang="en-GB" altLang="de-DE" sz="2000" dirty="0" err="1"/>
              <a:t>Einschränkungen</a:t>
            </a:r>
            <a:r>
              <a:rPr lang="en-GB" altLang="de-DE" sz="2000" dirty="0"/>
              <a:t> </a:t>
            </a:r>
            <a:r>
              <a:rPr lang="en-GB" altLang="de-DE" sz="2000" dirty="0" err="1"/>
              <a:t>zu</a:t>
            </a:r>
            <a:r>
              <a:rPr lang="en-GB" altLang="de-DE" sz="2000" dirty="0"/>
              <a:t> </a:t>
            </a:r>
            <a:r>
              <a:rPr lang="en-GB" altLang="de-DE" sz="2000" dirty="0" err="1"/>
              <a:t>schützen</a:t>
            </a:r>
            <a:r>
              <a:rPr lang="en-GB" altLang="de-DE" sz="2000" dirty="0"/>
              <a:t>.</a:t>
            </a:r>
          </a:p>
          <a:p>
            <a:pPr>
              <a:spcBef>
                <a:spcPts val="25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de-DE" sz="2000" u="sng" dirty="0"/>
          </a:p>
          <a:p>
            <a:pPr>
              <a:spcBef>
                <a:spcPts val="65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000" b="1" dirty="0"/>
              <a:t> </a:t>
            </a:r>
            <a:r>
              <a:rPr lang="en-GB" altLang="de-DE" sz="2000" b="1" dirty="0" err="1"/>
              <a:t>Beispiel</a:t>
            </a:r>
            <a:r>
              <a:rPr lang="en-GB" altLang="de-DE" sz="2000" b="1" dirty="0"/>
              <a:t>: </a:t>
            </a:r>
            <a:r>
              <a:rPr lang="en-GB" altLang="de-DE" sz="2000" b="1" dirty="0" err="1"/>
              <a:t>Tierhaltung</a:t>
            </a:r>
            <a:endParaRPr lang="en-GB" altLang="de-DE" sz="2000" b="1" dirty="0"/>
          </a:p>
          <a:p>
            <a:pPr>
              <a:spcBef>
                <a:spcPts val="65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000" dirty="0"/>
              <a:t> In </a:t>
            </a:r>
            <a:r>
              <a:rPr lang="en-GB" altLang="de-DE" sz="2000" dirty="0" err="1"/>
              <a:t>der</a:t>
            </a:r>
            <a:r>
              <a:rPr lang="en-GB" altLang="de-DE" sz="2000" dirty="0"/>
              <a:t> </a:t>
            </a:r>
            <a:r>
              <a:rPr lang="en-GB" altLang="de-DE" sz="2000" dirty="0" err="1"/>
              <a:t>Benutzungssatzung</a:t>
            </a:r>
            <a:r>
              <a:rPr lang="en-GB" altLang="de-DE" sz="2000" dirty="0"/>
              <a:t> </a:t>
            </a:r>
            <a:r>
              <a:rPr lang="en-GB" altLang="de-DE" sz="2000" dirty="0" err="1"/>
              <a:t>kann</a:t>
            </a:r>
            <a:r>
              <a:rPr lang="en-GB" altLang="de-DE" sz="2000" dirty="0"/>
              <a:t> </a:t>
            </a:r>
            <a:r>
              <a:rPr lang="en-GB" altLang="de-DE" sz="2000" dirty="0" err="1"/>
              <a:t>grundsätzlich</a:t>
            </a:r>
            <a:r>
              <a:rPr lang="en-GB" altLang="de-DE" sz="2000" dirty="0"/>
              <a:t> </a:t>
            </a:r>
            <a:r>
              <a:rPr lang="en-GB" altLang="de-DE" sz="2000" dirty="0" err="1"/>
              <a:t>ein</a:t>
            </a:r>
            <a:r>
              <a:rPr lang="en-GB" altLang="de-DE" sz="2000" dirty="0"/>
              <a:t> </a:t>
            </a:r>
            <a:r>
              <a:rPr lang="en-GB" altLang="de-DE" sz="2000" b="1" dirty="0" err="1"/>
              <a:t>Tierhaltungsverbot</a:t>
            </a:r>
            <a:endParaRPr lang="en-GB" altLang="de-DE" sz="2000" b="1" dirty="0"/>
          </a:p>
          <a:p>
            <a:pPr>
              <a:spcBef>
                <a:spcPts val="65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000" dirty="0"/>
              <a:t> </a:t>
            </a:r>
            <a:r>
              <a:rPr lang="en-GB" altLang="de-DE" sz="2000" dirty="0" err="1"/>
              <a:t>ausgesprochen</a:t>
            </a:r>
            <a:r>
              <a:rPr lang="en-GB" altLang="de-DE" sz="2000" dirty="0"/>
              <a:t> </a:t>
            </a:r>
            <a:r>
              <a:rPr lang="en-GB" altLang="de-DE" sz="2000" dirty="0" err="1"/>
              <a:t>werden</a:t>
            </a:r>
            <a:r>
              <a:rPr lang="en-GB" altLang="de-DE" sz="2000" dirty="0"/>
              <a:t>. Die </a:t>
            </a:r>
            <a:r>
              <a:rPr lang="en-GB" altLang="de-DE" sz="2000" dirty="0" err="1"/>
              <a:t>Satzung</a:t>
            </a:r>
            <a:r>
              <a:rPr lang="en-GB" altLang="de-DE" sz="2000" dirty="0"/>
              <a:t> </a:t>
            </a:r>
            <a:r>
              <a:rPr lang="en-GB" altLang="de-DE" sz="2000" dirty="0" err="1"/>
              <a:t>kann</a:t>
            </a:r>
            <a:r>
              <a:rPr lang="en-GB" altLang="de-DE" sz="2000" dirty="0"/>
              <a:t> </a:t>
            </a:r>
            <a:r>
              <a:rPr lang="en-GB" altLang="de-DE" sz="2000" dirty="0" err="1"/>
              <a:t>auch</a:t>
            </a:r>
            <a:r>
              <a:rPr lang="en-GB" altLang="de-DE" sz="2000" dirty="0"/>
              <a:t> </a:t>
            </a:r>
            <a:r>
              <a:rPr lang="en-GB" altLang="de-DE" sz="2000" dirty="0" err="1"/>
              <a:t>jede</a:t>
            </a:r>
            <a:r>
              <a:rPr lang="en-GB" altLang="de-DE" sz="2000" dirty="0"/>
              <a:t> </a:t>
            </a:r>
            <a:r>
              <a:rPr lang="en-GB" altLang="de-DE" sz="2000" dirty="0" err="1"/>
              <a:t>Tierhaltung</a:t>
            </a:r>
            <a:r>
              <a:rPr lang="en-GB" altLang="de-DE" sz="2000" dirty="0"/>
              <a:t> </a:t>
            </a:r>
            <a:r>
              <a:rPr lang="en-GB" altLang="de-DE" sz="2000" dirty="0" err="1"/>
              <a:t>unter</a:t>
            </a:r>
            <a:r>
              <a:rPr lang="en-GB" altLang="de-DE" sz="2000" dirty="0"/>
              <a:t> </a:t>
            </a:r>
            <a:r>
              <a:rPr lang="en-GB" altLang="de-DE" sz="2000" dirty="0" err="1"/>
              <a:t>einen</a:t>
            </a:r>
            <a:endParaRPr lang="en-GB" altLang="de-DE" sz="2000" dirty="0"/>
          </a:p>
          <a:p>
            <a:pPr>
              <a:spcBef>
                <a:spcPts val="65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000" dirty="0"/>
              <a:t> </a:t>
            </a:r>
            <a:r>
              <a:rPr lang="en-GB" altLang="de-DE" sz="2000" dirty="0" err="1"/>
              <a:t>Genehmigungsvorbehalt</a:t>
            </a:r>
            <a:r>
              <a:rPr lang="en-GB" altLang="de-DE" sz="2000" dirty="0"/>
              <a:t> </a:t>
            </a:r>
            <a:r>
              <a:rPr lang="en-GB" altLang="de-DE" sz="2000" dirty="0" err="1"/>
              <a:t>stellen</a:t>
            </a:r>
            <a:r>
              <a:rPr lang="en-GB" altLang="de-DE" sz="2000" dirty="0"/>
              <a:t>. Das </a:t>
            </a:r>
            <a:r>
              <a:rPr lang="en-GB" altLang="de-DE" sz="2000" dirty="0" err="1"/>
              <a:t>generelle</a:t>
            </a:r>
            <a:r>
              <a:rPr lang="en-GB" altLang="de-DE" sz="2000" dirty="0"/>
              <a:t> </a:t>
            </a:r>
            <a:r>
              <a:rPr lang="en-GB" altLang="de-DE" sz="2000" dirty="0" err="1"/>
              <a:t>Verbot</a:t>
            </a:r>
            <a:r>
              <a:rPr lang="en-GB" altLang="de-DE" sz="2000" dirty="0"/>
              <a:t> </a:t>
            </a:r>
            <a:r>
              <a:rPr lang="en-GB" altLang="de-DE" sz="2000" dirty="0" err="1"/>
              <a:t>lässt</a:t>
            </a:r>
            <a:r>
              <a:rPr lang="en-GB" altLang="de-DE" sz="2000" dirty="0"/>
              <a:t> </a:t>
            </a:r>
            <a:r>
              <a:rPr lang="en-GB" altLang="de-DE" sz="2000" dirty="0" err="1"/>
              <a:t>sich</a:t>
            </a:r>
            <a:r>
              <a:rPr lang="en-GB" altLang="de-DE" sz="2000" dirty="0"/>
              <a:t> </a:t>
            </a:r>
            <a:r>
              <a:rPr lang="en-GB" altLang="de-DE" sz="2000" dirty="0" err="1"/>
              <a:t>dann</a:t>
            </a:r>
            <a:r>
              <a:rPr lang="en-GB" altLang="de-DE" sz="2000" dirty="0"/>
              <a:t> </a:t>
            </a:r>
            <a:r>
              <a:rPr lang="en-GB" altLang="de-DE" sz="2000" dirty="0" err="1"/>
              <a:t>nicht</a:t>
            </a:r>
            <a:endParaRPr lang="en-GB" altLang="de-DE" sz="2000" dirty="0"/>
          </a:p>
          <a:p>
            <a:pPr>
              <a:spcBef>
                <a:spcPts val="65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000" dirty="0"/>
              <a:t> </a:t>
            </a:r>
            <a:r>
              <a:rPr lang="en-GB" altLang="de-DE" sz="2000" dirty="0" err="1"/>
              <a:t>mehr</a:t>
            </a:r>
            <a:r>
              <a:rPr lang="en-GB" altLang="de-DE" sz="2000" dirty="0"/>
              <a:t> </a:t>
            </a:r>
            <a:r>
              <a:rPr lang="en-GB" altLang="de-DE" sz="2000" dirty="0" err="1"/>
              <a:t>rechtfertigen</a:t>
            </a:r>
            <a:r>
              <a:rPr lang="en-GB" altLang="de-DE" sz="2000" dirty="0"/>
              <a:t>, </a:t>
            </a:r>
            <a:r>
              <a:rPr lang="en-GB" altLang="de-DE" sz="2000" dirty="0" err="1"/>
              <a:t>wenn</a:t>
            </a:r>
            <a:r>
              <a:rPr lang="en-GB" altLang="de-DE" sz="2000" dirty="0"/>
              <a:t> die </a:t>
            </a:r>
            <a:r>
              <a:rPr lang="en-GB" altLang="de-DE" sz="2000" dirty="0" err="1"/>
              <a:t>Tierhaltung</a:t>
            </a:r>
            <a:r>
              <a:rPr lang="en-GB" altLang="de-DE" sz="2000" dirty="0"/>
              <a:t> </a:t>
            </a:r>
            <a:r>
              <a:rPr lang="en-GB" altLang="de-DE" sz="2000" dirty="0" err="1"/>
              <a:t>zu</a:t>
            </a:r>
            <a:r>
              <a:rPr lang="en-GB" altLang="de-DE" sz="2000" dirty="0"/>
              <a:t> </a:t>
            </a:r>
            <a:r>
              <a:rPr lang="en-GB" altLang="de-DE" sz="2000" dirty="0" err="1"/>
              <a:t>keinen</a:t>
            </a:r>
            <a:r>
              <a:rPr lang="en-GB" altLang="de-DE" sz="2000" dirty="0"/>
              <a:t> </a:t>
            </a:r>
            <a:r>
              <a:rPr lang="en-GB" altLang="de-DE" sz="2000" dirty="0" err="1"/>
              <a:t>Belästigungen</a:t>
            </a:r>
            <a:r>
              <a:rPr lang="en-GB" altLang="de-DE" sz="2000" dirty="0"/>
              <a:t> </a:t>
            </a:r>
            <a:r>
              <a:rPr lang="en-GB" altLang="de-DE" sz="2000" dirty="0" err="1"/>
              <a:t>oder</a:t>
            </a:r>
            <a:r>
              <a:rPr lang="en-GB" altLang="de-DE" sz="2000" dirty="0"/>
              <a:t> </a:t>
            </a:r>
            <a:r>
              <a:rPr lang="en-GB" altLang="de-DE" sz="2000" dirty="0" err="1"/>
              <a:t>zu</a:t>
            </a:r>
            <a:endParaRPr lang="en-GB" altLang="de-DE" sz="2000" dirty="0"/>
          </a:p>
          <a:p>
            <a:pPr>
              <a:spcBef>
                <a:spcPts val="65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000" dirty="0"/>
              <a:t> </a:t>
            </a:r>
            <a:r>
              <a:rPr lang="en-GB" altLang="de-DE" sz="2000" dirty="0" err="1"/>
              <a:t>keinen</a:t>
            </a:r>
            <a:r>
              <a:rPr lang="en-GB" altLang="de-DE" sz="2000" dirty="0"/>
              <a:t> </a:t>
            </a:r>
            <a:r>
              <a:rPr lang="en-GB" altLang="de-DE" sz="2000" dirty="0" err="1"/>
              <a:t>unzumutbaren</a:t>
            </a:r>
            <a:r>
              <a:rPr lang="en-GB" altLang="de-DE" sz="2000" dirty="0"/>
              <a:t> </a:t>
            </a:r>
            <a:r>
              <a:rPr lang="en-GB" altLang="de-DE" sz="2000" dirty="0" err="1"/>
              <a:t>oder</a:t>
            </a:r>
            <a:r>
              <a:rPr lang="en-GB" altLang="de-DE" sz="2000" dirty="0"/>
              <a:t> </a:t>
            </a:r>
            <a:r>
              <a:rPr lang="en-GB" altLang="de-DE" sz="2000" dirty="0" err="1"/>
              <a:t>untragbaren</a:t>
            </a:r>
            <a:r>
              <a:rPr lang="en-GB" altLang="de-DE" sz="2000" dirty="0"/>
              <a:t> </a:t>
            </a:r>
            <a:r>
              <a:rPr lang="en-GB" altLang="de-DE" sz="2000" dirty="0" err="1"/>
              <a:t>Zuständen</a:t>
            </a:r>
            <a:r>
              <a:rPr lang="en-GB" altLang="de-DE" sz="2000" dirty="0"/>
              <a:t> </a:t>
            </a:r>
            <a:r>
              <a:rPr lang="en-GB" altLang="de-DE" sz="2000" dirty="0" err="1"/>
              <a:t>führt</a:t>
            </a:r>
            <a:r>
              <a:rPr lang="en-GB" altLang="de-DE" sz="2000" dirty="0"/>
              <a:t> (</a:t>
            </a:r>
            <a:r>
              <a:rPr lang="en-GB" altLang="de-DE" sz="2000" dirty="0" err="1"/>
              <a:t>wie</a:t>
            </a:r>
            <a:r>
              <a:rPr lang="en-GB" altLang="de-DE" sz="2000" dirty="0"/>
              <a:t> z. B.: </a:t>
            </a:r>
            <a:r>
              <a:rPr lang="en-GB" altLang="de-DE" sz="2000" dirty="0" err="1"/>
              <a:t>Haltung</a:t>
            </a:r>
            <a:endParaRPr lang="en-GB" altLang="de-DE" sz="2000" dirty="0"/>
          </a:p>
          <a:p>
            <a:pPr>
              <a:spcBef>
                <a:spcPts val="65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000" dirty="0"/>
              <a:t> </a:t>
            </a:r>
            <a:r>
              <a:rPr lang="en-GB" altLang="de-DE" sz="2000" dirty="0" err="1"/>
              <a:t>eines</a:t>
            </a:r>
            <a:r>
              <a:rPr lang="en-GB" altLang="de-DE" sz="2000" dirty="0"/>
              <a:t> Aquariums im </a:t>
            </a:r>
            <a:r>
              <a:rPr lang="en-GB" altLang="de-DE" sz="2000" dirty="0" err="1"/>
              <a:t>Einzelfall</a:t>
            </a:r>
            <a:r>
              <a:rPr lang="en-GB" altLang="de-DE" sz="2000" dirty="0"/>
              <a:t>)</a:t>
            </a:r>
            <a:r>
              <a:rPr lang="en-GB" altLang="de-DE" sz="2600" dirty="0"/>
              <a:t>.</a:t>
            </a:r>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77</a:t>
            </a:fld>
            <a:endParaRPr lang="en-GB" altLang="de-DE" dirty="0">
              <a:solidFill>
                <a:srgbClr val="000000"/>
              </a:solidFill>
            </a:endParaRPr>
          </a:p>
        </p:txBody>
      </p:sp>
    </p:spTree>
    <p:extLst>
      <p:ext uri="{BB962C8B-B14F-4D97-AF65-F5344CB8AC3E}">
        <p14:creationId xmlns:p14="http://schemas.microsoft.com/office/powerpoint/2010/main" val="44921080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el 1"/>
          <p:cNvSpPr>
            <a:spLocks noGrp="1"/>
          </p:cNvSpPr>
          <p:nvPr>
            <p:ph type="title"/>
          </p:nvPr>
        </p:nvSpPr>
        <p:spPr/>
        <p:txBody>
          <a:bodyPr/>
          <a:lstStyle/>
          <a:p>
            <a:r>
              <a:rPr lang="de-DE" altLang="de-DE" b="1" dirty="0"/>
              <a:t>X. Zweck der Einrichtung</a:t>
            </a:r>
          </a:p>
        </p:txBody>
      </p:sp>
      <p:sp>
        <p:nvSpPr>
          <p:cNvPr id="72707" name="Inhaltsplatzhalter 2"/>
          <p:cNvSpPr>
            <a:spLocks noGrp="1"/>
          </p:cNvSpPr>
          <p:nvPr>
            <p:ph idx="1"/>
          </p:nvPr>
        </p:nvSpPr>
        <p:spPr/>
        <p:txBody>
          <a:bodyPr>
            <a:normAutofit/>
          </a:bodyPr>
          <a:lstStyle/>
          <a:p>
            <a:pPr>
              <a:lnSpc>
                <a:spcPct val="100000"/>
              </a:lnSpc>
              <a:buFont typeface="Wingdings" pitchFamily="2" charset="2"/>
              <a:buNone/>
            </a:pPr>
            <a:r>
              <a:rPr lang="de-DE" altLang="de-DE" sz="2000" b="1" dirty="0">
                <a:latin typeface="Times New Roman" pitchFamily="18" charset="0"/>
                <a:cs typeface="Times New Roman" pitchFamily="18" charset="0"/>
              </a:rPr>
              <a:t>     </a:t>
            </a:r>
            <a:r>
              <a:rPr lang="de-DE" altLang="de-DE" sz="2000" b="1" dirty="0">
                <a:cs typeface="Times New Roman" pitchFamily="18" charset="0"/>
              </a:rPr>
              <a:t>VG Augsburg: </a:t>
            </a:r>
          </a:p>
          <a:p>
            <a:pPr>
              <a:lnSpc>
                <a:spcPct val="100000"/>
              </a:lnSpc>
              <a:buFont typeface="Wingdings" pitchFamily="2" charset="2"/>
              <a:buNone/>
            </a:pPr>
            <a:r>
              <a:rPr lang="de-DE" altLang="de-DE" sz="2000" dirty="0">
                <a:latin typeface="Times New Roman" pitchFamily="18" charset="0"/>
                <a:cs typeface="Times New Roman" pitchFamily="18" charset="0"/>
              </a:rPr>
              <a:t>    </a:t>
            </a:r>
            <a:r>
              <a:rPr lang="de-DE" altLang="de-DE" sz="2000" dirty="0">
                <a:cs typeface="Times New Roman" pitchFamily="18" charset="0"/>
              </a:rPr>
              <a:t>„</a:t>
            </a:r>
            <a:r>
              <a:rPr lang="de-DE" altLang="de-DE" sz="2000" i="1" dirty="0">
                <a:cs typeface="Times New Roman" pitchFamily="18" charset="0"/>
              </a:rPr>
              <a:t>Das </a:t>
            </a:r>
            <a:r>
              <a:rPr lang="de-DE" altLang="de-DE" sz="2000" b="1" i="1" dirty="0">
                <a:cs typeface="Times New Roman" pitchFamily="18" charset="0"/>
              </a:rPr>
              <a:t>Tierhaltungsverbot</a:t>
            </a:r>
            <a:r>
              <a:rPr lang="de-DE" altLang="de-DE" sz="2000" i="1" dirty="0">
                <a:cs typeface="Times New Roman" pitchFamily="18" charset="0"/>
              </a:rPr>
              <a:t> (Halten von Haustieren, hier: Dackel) in der Obdachlosenunterkunft ist Bestandteil der Einweisungsverfügung… geworden und rechtlich unbedenklich. Der Zweck möglichst störungsfreier und menschenwürdiger Unterbringung von Obdachlosen in gemeindeeigenen Unterkünften erfordert gewisse Einschränkungen des Entfaltungsrechts der Bewohner. Da die Raumverhältnisse im Regelfall nicht großzügig bemessen und die sozialen Beziehungen in Obdachlosenunterkünften schon durch die besonderen Umstände, die die Obdachlosigkeit mit sich bringt, belastet sind, sind Gebote der Rücksichtnahme unerlässlich. Dies erfordert nicht zuletzt den Verzicht auf die Tierhaltung, welche für die Mitbewohner zu zusätzlichen Lärm- und Geruchsquellen, zu hygienischen Beeinträchtigungen sowie zu Streitanlässen führen kann</a:t>
            </a:r>
            <a:r>
              <a:rPr lang="de-DE" altLang="de-DE" sz="2000" dirty="0">
                <a:cs typeface="Times New Roman" pitchFamily="18" charset="0"/>
              </a:rPr>
              <a:t>“ (B. v. 12.1.2015 – Au 7 E 14.1792, </a:t>
            </a:r>
            <a:r>
              <a:rPr lang="de-DE" altLang="de-DE" sz="2000" dirty="0" err="1">
                <a:cs typeface="Times New Roman" pitchFamily="18" charset="0"/>
              </a:rPr>
              <a:t>juris</a:t>
            </a:r>
            <a:r>
              <a:rPr lang="de-DE" altLang="de-DE" sz="2000" dirty="0">
                <a:cs typeface="Times New Roman" pitchFamily="18" charset="0"/>
              </a:rPr>
              <a:t>, </a:t>
            </a:r>
            <a:r>
              <a:rPr lang="de-DE" altLang="de-DE" sz="2000" dirty="0" err="1">
                <a:cs typeface="Times New Roman" pitchFamily="18" charset="0"/>
              </a:rPr>
              <a:t>Rn</a:t>
            </a:r>
            <a:r>
              <a:rPr lang="de-DE" altLang="de-DE" sz="2000" dirty="0">
                <a:cs typeface="Times New Roman" pitchFamily="18" charset="0"/>
              </a:rPr>
              <a:t> 35). </a:t>
            </a:r>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78</a:t>
            </a:fld>
            <a:endParaRPr lang="en-GB" altLang="de-DE" dirty="0">
              <a:solidFill>
                <a:srgbClr val="000000"/>
              </a:solidFill>
            </a:endParaRPr>
          </a:p>
        </p:txBody>
      </p:sp>
    </p:spTree>
    <p:extLst>
      <p:ext uri="{BB962C8B-B14F-4D97-AF65-F5344CB8AC3E}">
        <p14:creationId xmlns:p14="http://schemas.microsoft.com/office/powerpoint/2010/main" val="200671516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1"/>
          <p:cNvSpPr>
            <a:spLocks noGrp="1" noChangeArrowheads="1"/>
          </p:cNvSpPr>
          <p:nvPr>
            <p:ph type="title"/>
          </p:nvPr>
        </p:nvSpPr>
        <p:spPr>
          <a:xfrm>
            <a:off x="1919288" y="260350"/>
            <a:ext cx="7543800" cy="1295400"/>
          </a:xfrm>
        </p:spPr>
        <p:txBody>
          <a:bodyPr/>
          <a:lstStyle/>
          <a:p>
            <a:pPr>
              <a:lnSpc>
                <a:spcPct val="100000"/>
              </a:lnSpc>
              <a:buClr>
                <a:srgbClr val="0000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de-DE" b="1" dirty="0"/>
              <a:t>X. </a:t>
            </a:r>
            <a:r>
              <a:rPr lang="en-GB" altLang="de-DE" b="1" dirty="0" err="1"/>
              <a:t>Zweck</a:t>
            </a:r>
            <a:r>
              <a:rPr lang="en-GB" altLang="de-DE" b="1" dirty="0"/>
              <a:t> </a:t>
            </a:r>
            <a:r>
              <a:rPr lang="en-GB" altLang="de-DE" b="1" dirty="0" err="1"/>
              <a:t>der</a:t>
            </a:r>
            <a:r>
              <a:rPr lang="en-GB" altLang="de-DE" b="1" dirty="0"/>
              <a:t> </a:t>
            </a:r>
            <a:r>
              <a:rPr lang="en-GB" altLang="de-DE" b="1" dirty="0" err="1"/>
              <a:t>Einrichtung</a:t>
            </a:r>
            <a:endParaRPr lang="en-GB" altLang="de-DE" b="1" dirty="0"/>
          </a:p>
        </p:txBody>
      </p:sp>
      <p:sp>
        <p:nvSpPr>
          <p:cNvPr id="73732" name="Rectangle 2"/>
          <p:cNvSpPr>
            <a:spLocks noGrp="1" noChangeArrowheads="1"/>
          </p:cNvSpPr>
          <p:nvPr>
            <p:ph type="body" idx="4294967295"/>
          </p:nvPr>
        </p:nvSpPr>
        <p:spPr>
          <a:xfrm>
            <a:off x="1981200" y="1592010"/>
            <a:ext cx="8229600" cy="4825093"/>
          </a:xfrm>
        </p:spPr>
        <p:txBody>
          <a:bodyPr>
            <a:normAutofit fontScale="92500"/>
          </a:bodyPr>
          <a:lstStyle/>
          <a:p>
            <a:pPr>
              <a:lnSpc>
                <a:spcPct val="100000"/>
              </a:lnSpc>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b="1" dirty="0" err="1"/>
              <a:t>Beispiel</a:t>
            </a:r>
            <a:r>
              <a:rPr lang="en-GB" altLang="de-DE" b="1" dirty="0"/>
              <a:t> </a:t>
            </a:r>
            <a:r>
              <a:rPr lang="en-GB" altLang="de-DE" b="1" dirty="0" err="1"/>
              <a:t>Besuchsregelung</a:t>
            </a:r>
            <a:r>
              <a:rPr lang="en-GB" altLang="de-DE" b="1" dirty="0"/>
              <a:t>:</a:t>
            </a:r>
          </a:p>
          <a:p>
            <a:pPr marL="0" indent="0">
              <a:lnSpc>
                <a:spcPct val="100000"/>
              </a:lnSpc>
              <a:spcBef>
                <a:spcPts val="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400" dirty="0" err="1" smtClean="0"/>
              <a:t>Auch</a:t>
            </a:r>
            <a:r>
              <a:rPr lang="en-GB" altLang="de-DE" sz="2400" dirty="0" smtClean="0"/>
              <a:t> </a:t>
            </a:r>
            <a:r>
              <a:rPr lang="en-GB" altLang="de-DE" sz="2400" dirty="0" err="1"/>
              <a:t>bei</a:t>
            </a:r>
            <a:r>
              <a:rPr lang="en-GB" altLang="de-DE" sz="2400" dirty="0"/>
              <a:t> der </a:t>
            </a:r>
            <a:r>
              <a:rPr lang="en-GB" altLang="de-DE" sz="2400" dirty="0" err="1"/>
              <a:t>Regelung</a:t>
            </a:r>
            <a:r>
              <a:rPr lang="en-GB" altLang="de-DE" sz="2400" dirty="0"/>
              <a:t> von </a:t>
            </a:r>
            <a:r>
              <a:rPr lang="en-GB" altLang="de-DE" sz="2400" dirty="0" err="1"/>
              <a:t>Besuchen</a:t>
            </a:r>
            <a:r>
              <a:rPr lang="en-GB" altLang="de-DE" sz="2400" dirty="0"/>
              <a:t>, </a:t>
            </a:r>
            <a:r>
              <a:rPr lang="en-GB" altLang="de-DE" sz="2400" dirty="0" err="1"/>
              <a:t>Übernachtungen</a:t>
            </a:r>
            <a:r>
              <a:rPr lang="en-GB" altLang="de-DE" sz="2400" dirty="0"/>
              <a:t> </a:t>
            </a:r>
            <a:r>
              <a:rPr lang="en-GB" altLang="de-DE" sz="2400" dirty="0" smtClean="0"/>
              <a:t>und </a:t>
            </a:r>
            <a:r>
              <a:rPr lang="en-GB" altLang="de-DE" sz="2400" dirty="0" err="1" smtClean="0"/>
              <a:t>dergleichen</a:t>
            </a:r>
            <a:r>
              <a:rPr lang="en-GB" altLang="de-DE" sz="2400" dirty="0" smtClean="0"/>
              <a:t> </a:t>
            </a:r>
            <a:r>
              <a:rPr lang="en-GB" altLang="de-DE" sz="2400" dirty="0" err="1" smtClean="0"/>
              <a:t>Ist</a:t>
            </a:r>
            <a:endParaRPr lang="en-GB" altLang="de-DE" sz="2400" dirty="0"/>
          </a:p>
          <a:p>
            <a:pPr marL="0" indent="0">
              <a:lnSpc>
                <a:spcPct val="100000"/>
              </a:lnSpc>
              <a:spcBef>
                <a:spcPts val="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400" dirty="0"/>
              <a:t> </a:t>
            </a:r>
            <a:r>
              <a:rPr lang="en-GB" altLang="de-DE" sz="2400" dirty="0" err="1"/>
              <a:t>schon</a:t>
            </a:r>
            <a:r>
              <a:rPr lang="en-GB" altLang="de-DE" sz="2400" dirty="0"/>
              <a:t> </a:t>
            </a:r>
            <a:r>
              <a:rPr lang="en-GB" altLang="de-DE" sz="2400" dirty="0" err="1"/>
              <a:t>aus</a:t>
            </a:r>
            <a:r>
              <a:rPr lang="en-GB" altLang="de-DE" sz="2400" dirty="0"/>
              <a:t> </a:t>
            </a:r>
            <a:r>
              <a:rPr lang="en-GB" altLang="de-DE" sz="2400" dirty="0" err="1"/>
              <a:t>Gründen</a:t>
            </a:r>
            <a:r>
              <a:rPr lang="en-GB" altLang="de-DE" sz="2400" dirty="0"/>
              <a:t> der </a:t>
            </a:r>
            <a:r>
              <a:rPr lang="en-GB" altLang="de-DE" sz="2400" dirty="0" err="1"/>
              <a:t>Verhältnismäßigkeit</a:t>
            </a:r>
            <a:r>
              <a:rPr lang="en-GB" altLang="de-DE" sz="2400" dirty="0"/>
              <a:t> </a:t>
            </a:r>
            <a:r>
              <a:rPr lang="en-GB" altLang="de-DE" sz="2400" dirty="0" err="1"/>
              <a:t>ein</a:t>
            </a:r>
            <a:r>
              <a:rPr lang="en-GB" altLang="de-DE" sz="2400" dirty="0"/>
              <a:t> </a:t>
            </a:r>
            <a:r>
              <a:rPr lang="en-GB" altLang="de-DE" sz="2400" b="1" dirty="0" err="1"/>
              <a:t>differenzierter</a:t>
            </a:r>
            <a:endParaRPr lang="en-GB" altLang="de-DE" sz="2400" b="1" dirty="0"/>
          </a:p>
          <a:p>
            <a:pPr marL="0" indent="0">
              <a:lnSpc>
                <a:spcPct val="100000"/>
              </a:lnSpc>
              <a:spcBef>
                <a:spcPts val="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400" b="1" dirty="0"/>
              <a:t> </a:t>
            </a:r>
            <a:r>
              <a:rPr lang="en-GB" altLang="de-DE" sz="2400" b="1" dirty="0" err="1"/>
              <a:t>Maßstab</a:t>
            </a:r>
            <a:r>
              <a:rPr lang="en-GB" altLang="de-DE" sz="2400" b="1" dirty="0"/>
              <a:t> </a:t>
            </a:r>
            <a:r>
              <a:rPr lang="en-GB" altLang="de-DE" sz="2400" dirty="0" err="1"/>
              <a:t>anzulegen</a:t>
            </a:r>
            <a:r>
              <a:rPr lang="en-GB" altLang="de-DE" sz="2400" dirty="0"/>
              <a:t>. Die </a:t>
            </a:r>
            <a:r>
              <a:rPr lang="en-GB" altLang="de-DE" sz="2400" dirty="0" err="1"/>
              <a:t>Beurteilung</a:t>
            </a:r>
            <a:r>
              <a:rPr lang="en-GB" altLang="de-DE" sz="2400" dirty="0"/>
              <a:t> </a:t>
            </a:r>
            <a:r>
              <a:rPr lang="en-GB" altLang="de-DE" sz="2400" dirty="0" err="1"/>
              <a:t>hängt</a:t>
            </a:r>
            <a:r>
              <a:rPr lang="en-GB" altLang="de-DE" sz="2400" dirty="0"/>
              <a:t> </a:t>
            </a:r>
            <a:r>
              <a:rPr lang="en-GB" altLang="de-DE" sz="2400" dirty="0" err="1"/>
              <a:t>im</a:t>
            </a:r>
            <a:r>
              <a:rPr lang="en-GB" altLang="de-DE" sz="2400" dirty="0"/>
              <a:t> </a:t>
            </a:r>
            <a:r>
              <a:rPr lang="en-GB" altLang="de-DE" sz="2400" dirty="0" err="1"/>
              <a:t>Wesentlichen</a:t>
            </a:r>
            <a:r>
              <a:rPr lang="en-GB" altLang="de-DE" sz="2400" dirty="0"/>
              <a:t> von</a:t>
            </a:r>
          </a:p>
          <a:p>
            <a:pPr marL="0" indent="0">
              <a:lnSpc>
                <a:spcPct val="100000"/>
              </a:lnSpc>
              <a:spcBef>
                <a:spcPts val="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400" dirty="0"/>
              <a:t> der </a:t>
            </a:r>
            <a:r>
              <a:rPr lang="en-GB" altLang="de-DE" sz="2400" dirty="0" err="1"/>
              <a:t>Frage</a:t>
            </a:r>
            <a:r>
              <a:rPr lang="en-GB" altLang="de-DE" sz="2400" dirty="0"/>
              <a:t> ab, </a:t>
            </a:r>
            <a:r>
              <a:rPr lang="en-GB" altLang="de-DE" sz="2400" dirty="0" err="1"/>
              <a:t>ob</a:t>
            </a:r>
            <a:r>
              <a:rPr lang="en-GB" altLang="de-DE" sz="2400" dirty="0"/>
              <a:t> </a:t>
            </a:r>
            <a:r>
              <a:rPr lang="en-GB" altLang="de-DE" sz="2400" dirty="0" err="1"/>
              <a:t>Einzel</a:t>
            </a:r>
            <a:r>
              <a:rPr lang="en-GB" altLang="de-DE" sz="2400" dirty="0"/>
              <a:t>- </a:t>
            </a:r>
            <a:r>
              <a:rPr lang="en-GB" altLang="de-DE" sz="2400" dirty="0" err="1"/>
              <a:t>oder</a:t>
            </a:r>
            <a:r>
              <a:rPr lang="en-GB" altLang="de-DE" sz="2400" dirty="0"/>
              <a:t> </a:t>
            </a:r>
            <a:r>
              <a:rPr lang="en-GB" altLang="de-DE" sz="2400" dirty="0" err="1"/>
              <a:t>gemeinschaftsunterbringung</a:t>
            </a:r>
            <a:r>
              <a:rPr lang="en-GB" altLang="de-DE" sz="2400" dirty="0"/>
              <a:t> </a:t>
            </a:r>
            <a:r>
              <a:rPr lang="en-GB" altLang="de-DE" sz="2400" dirty="0" err="1"/>
              <a:t>vorliegt</a:t>
            </a:r>
            <a:r>
              <a:rPr lang="en-GB" altLang="de-DE" sz="2400" dirty="0"/>
              <a:t> und</a:t>
            </a:r>
          </a:p>
          <a:p>
            <a:pPr marL="0" indent="0">
              <a:lnSpc>
                <a:spcPct val="100000"/>
              </a:lnSpc>
              <a:spcBef>
                <a:spcPts val="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400" dirty="0"/>
              <a:t> </a:t>
            </a:r>
            <a:r>
              <a:rPr lang="en-GB" altLang="de-DE" sz="2400" dirty="0" err="1"/>
              <a:t>ob</a:t>
            </a:r>
            <a:r>
              <a:rPr lang="en-GB" altLang="de-DE" sz="2400" dirty="0"/>
              <a:t> </a:t>
            </a:r>
            <a:r>
              <a:rPr lang="en-GB" altLang="de-DE" sz="2400" dirty="0" err="1"/>
              <a:t>bzw</a:t>
            </a:r>
            <a:r>
              <a:rPr lang="en-GB" altLang="de-DE" sz="2400" dirty="0"/>
              <a:t>. </a:t>
            </a:r>
            <a:r>
              <a:rPr lang="en-GB" altLang="de-DE" sz="2400" dirty="0" err="1"/>
              <a:t>welche</a:t>
            </a:r>
            <a:r>
              <a:rPr lang="en-GB" altLang="de-DE" sz="2400" dirty="0"/>
              <a:t> </a:t>
            </a:r>
            <a:r>
              <a:rPr lang="en-GB" altLang="de-DE" sz="2400" dirty="0" err="1"/>
              <a:t>Einschränkungen</a:t>
            </a:r>
            <a:r>
              <a:rPr lang="en-GB" altLang="de-DE" sz="2400" dirty="0"/>
              <a:t> der </a:t>
            </a:r>
            <a:r>
              <a:rPr lang="en-GB" altLang="de-DE" sz="2400" dirty="0" err="1"/>
              <a:t>Benutzungszweck</a:t>
            </a:r>
            <a:r>
              <a:rPr lang="en-GB" altLang="de-DE" sz="2400" dirty="0"/>
              <a:t> </a:t>
            </a:r>
            <a:r>
              <a:rPr lang="en-GB" altLang="de-DE" sz="2400" dirty="0" err="1"/>
              <a:t>erfordert</a:t>
            </a:r>
            <a:r>
              <a:rPr lang="en-GB" altLang="de-DE" sz="2400" dirty="0"/>
              <a:t>. </a:t>
            </a:r>
          </a:p>
          <a:p>
            <a:pPr marL="0" indent="0">
              <a:lnSpc>
                <a:spcPct val="100000"/>
              </a:lnSpc>
              <a:spcBef>
                <a:spcPts val="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400" dirty="0"/>
              <a:t> </a:t>
            </a:r>
            <a:r>
              <a:rPr lang="en-GB" altLang="de-DE" sz="2400" dirty="0" err="1"/>
              <a:t>Grundsätzlich</a:t>
            </a:r>
            <a:r>
              <a:rPr lang="en-GB" altLang="de-DE" sz="2400" dirty="0"/>
              <a:t>  </a:t>
            </a:r>
            <a:r>
              <a:rPr lang="en-GB" altLang="de-DE" sz="2400" dirty="0" err="1"/>
              <a:t>dürfen</a:t>
            </a:r>
            <a:r>
              <a:rPr lang="en-GB" altLang="de-DE" sz="2400" dirty="0"/>
              <a:t> </a:t>
            </a:r>
            <a:r>
              <a:rPr lang="en-GB" altLang="de-DE" sz="2400" dirty="0" err="1"/>
              <a:t>Eingewiesene</a:t>
            </a:r>
            <a:r>
              <a:rPr lang="en-GB" altLang="de-DE" sz="2400" dirty="0"/>
              <a:t> so oft und so </a:t>
            </a:r>
            <a:r>
              <a:rPr lang="en-GB" altLang="de-DE" sz="2400" dirty="0" err="1"/>
              <a:t>viel</a:t>
            </a:r>
            <a:r>
              <a:rPr lang="en-GB" altLang="de-DE" sz="2400" dirty="0"/>
              <a:t> </a:t>
            </a:r>
            <a:r>
              <a:rPr lang="en-GB" altLang="de-DE" sz="2400" dirty="0" err="1"/>
              <a:t>Besuch</a:t>
            </a:r>
            <a:endParaRPr lang="en-GB" altLang="de-DE" sz="2400" dirty="0"/>
          </a:p>
          <a:p>
            <a:pPr marL="0" indent="0">
              <a:lnSpc>
                <a:spcPct val="100000"/>
              </a:lnSpc>
              <a:spcBef>
                <a:spcPts val="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400" dirty="0"/>
              <a:t> </a:t>
            </a:r>
            <a:r>
              <a:rPr lang="en-GB" altLang="de-DE" sz="2400" dirty="0" err="1"/>
              <a:t>empfangen</a:t>
            </a:r>
            <a:r>
              <a:rPr lang="en-GB" altLang="de-DE" sz="2400" dirty="0"/>
              <a:t>, </a:t>
            </a:r>
            <a:r>
              <a:rPr lang="en-GB" altLang="de-DE" sz="2400" dirty="0" err="1"/>
              <a:t>wie</a:t>
            </a:r>
            <a:r>
              <a:rPr lang="en-GB" altLang="de-DE" sz="2400" dirty="0"/>
              <a:t> </a:t>
            </a:r>
            <a:r>
              <a:rPr lang="en-GB" altLang="de-DE" sz="2400" dirty="0" err="1"/>
              <a:t>sie</a:t>
            </a:r>
            <a:r>
              <a:rPr lang="en-GB" altLang="de-DE" sz="2400" dirty="0"/>
              <a:t> </a:t>
            </a:r>
            <a:r>
              <a:rPr lang="en-GB" altLang="de-DE" sz="2400" dirty="0" err="1"/>
              <a:t>wollen</a:t>
            </a:r>
            <a:r>
              <a:rPr lang="en-GB" altLang="de-DE" sz="2400" dirty="0"/>
              <a:t>, </a:t>
            </a:r>
            <a:r>
              <a:rPr lang="en-GB" altLang="de-DE" sz="2400" dirty="0" err="1"/>
              <a:t>gleichgültig</a:t>
            </a:r>
            <a:r>
              <a:rPr lang="en-GB" altLang="de-DE" sz="2400" dirty="0"/>
              <a:t>, </a:t>
            </a:r>
            <a:r>
              <a:rPr lang="en-GB" altLang="de-DE" sz="2400" dirty="0" err="1"/>
              <a:t>ob</a:t>
            </a:r>
            <a:r>
              <a:rPr lang="en-GB" altLang="de-DE" sz="2400" dirty="0"/>
              <a:t> </a:t>
            </a:r>
            <a:r>
              <a:rPr lang="en-GB" altLang="de-DE" sz="2400" dirty="0" err="1"/>
              <a:t>Herren</a:t>
            </a:r>
            <a:r>
              <a:rPr lang="en-GB" altLang="de-DE" sz="2400" dirty="0"/>
              <a:t>- </a:t>
            </a:r>
            <a:r>
              <a:rPr lang="en-GB" altLang="de-DE" sz="2400" dirty="0" err="1"/>
              <a:t>oder</a:t>
            </a:r>
            <a:endParaRPr lang="en-GB" altLang="de-DE" sz="2400" dirty="0"/>
          </a:p>
          <a:p>
            <a:pPr marL="0" indent="0">
              <a:lnSpc>
                <a:spcPct val="100000"/>
              </a:lnSpc>
              <a:spcBef>
                <a:spcPts val="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400" dirty="0"/>
              <a:t> </a:t>
            </a:r>
            <a:r>
              <a:rPr lang="en-GB" altLang="de-DE" sz="2400" dirty="0" err="1"/>
              <a:t>Damenbesuche</a:t>
            </a:r>
            <a:r>
              <a:rPr lang="en-GB" altLang="de-DE" sz="2400" dirty="0"/>
              <a:t>. Es </a:t>
            </a:r>
            <a:r>
              <a:rPr lang="en-GB" altLang="de-DE" sz="2400" dirty="0" err="1"/>
              <a:t>gelten</a:t>
            </a:r>
            <a:r>
              <a:rPr lang="en-GB" altLang="de-DE" sz="2400" dirty="0"/>
              <a:t> die </a:t>
            </a:r>
            <a:r>
              <a:rPr lang="en-GB" altLang="de-DE" sz="2400" dirty="0" err="1"/>
              <a:t>Grundsätze</a:t>
            </a:r>
            <a:r>
              <a:rPr lang="en-GB" altLang="de-DE" sz="2400" dirty="0"/>
              <a:t> des § 535 </a:t>
            </a:r>
            <a:r>
              <a:rPr lang="en-GB" altLang="de-DE" sz="2400" dirty="0" err="1"/>
              <a:t>Satz</a:t>
            </a:r>
            <a:r>
              <a:rPr lang="en-GB" altLang="de-DE" sz="2400" dirty="0"/>
              <a:t> 1 BGB. </a:t>
            </a:r>
          </a:p>
          <a:p>
            <a:pPr marL="0" indent="0">
              <a:lnSpc>
                <a:spcPct val="100000"/>
              </a:lnSpc>
              <a:spcBef>
                <a:spcPts val="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400" dirty="0"/>
              <a:t> Zu </a:t>
            </a:r>
            <a:r>
              <a:rPr lang="en-GB" altLang="de-DE" sz="2400" dirty="0" err="1"/>
              <a:t>empfehlen</a:t>
            </a:r>
            <a:r>
              <a:rPr lang="en-GB" altLang="de-DE" sz="2400" dirty="0"/>
              <a:t> </a:t>
            </a:r>
            <a:r>
              <a:rPr lang="en-GB" altLang="de-DE" sz="2400" dirty="0" err="1"/>
              <a:t>sind</a:t>
            </a:r>
            <a:r>
              <a:rPr lang="en-GB" altLang="de-DE" sz="2400" dirty="0"/>
              <a:t> </a:t>
            </a:r>
            <a:r>
              <a:rPr lang="en-GB" altLang="de-DE" sz="2400" dirty="0" err="1"/>
              <a:t>eindeutige</a:t>
            </a:r>
            <a:r>
              <a:rPr lang="en-GB" altLang="de-DE" sz="2400" dirty="0"/>
              <a:t> </a:t>
            </a:r>
            <a:r>
              <a:rPr lang="en-GB" altLang="de-DE" sz="2400" dirty="0" err="1"/>
              <a:t>Regelungen</a:t>
            </a:r>
            <a:r>
              <a:rPr lang="en-GB" altLang="de-DE" sz="2400" dirty="0"/>
              <a:t> in </a:t>
            </a:r>
            <a:r>
              <a:rPr lang="en-GB" altLang="de-DE" sz="2400" dirty="0" err="1"/>
              <a:t>einer</a:t>
            </a:r>
            <a:r>
              <a:rPr lang="en-GB" altLang="de-DE" sz="2400" dirty="0"/>
              <a:t> </a:t>
            </a:r>
            <a:r>
              <a:rPr lang="en-GB" altLang="de-DE" sz="2400" dirty="0" err="1" smtClean="0"/>
              <a:t>Benutzungssatzung</a:t>
            </a:r>
            <a:r>
              <a:rPr lang="en-GB" altLang="de-DE" sz="2400" dirty="0" smtClean="0"/>
              <a:t> </a:t>
            </a:r>
            <a:r>
              <a:rPr lang="en-GB" altLang="de-DE" sz="2400" dirty="0" err="1" smtClean="0"/>
              <a:t>vor</a:t>
            </a:r>
            <a:r>
              <a:rPr lang="en-GB" altLang="de-DE" sz="2400" dirty="0" smtClean="0"/>
              <a:t> </a:t>
            </a:r>
            <a:r>
              <a:rPr lang="en-GB" altLang="de-DE" sz="2400" dirty="0" err="1" smtClean="0"/>
              <a:t>allem</a:t>
            </a:r>
            <a:r>
              <a:rPr lang="en-GB" altLang="de-DE" sz="2400" dirty="0" smtClean="0"/>
              <a:t> </a:t>
            </a:r>
            <a:r>
              <a:rPr lang="en-GB" altLang="de-DE" sz="2400" dirty="0" err="1" smtClean="0"/>
              <a:t>für</a:t>
            </a:r>
            <a:r>
              <a:rPr lang="en-GB" altLang="de-DE" sz="2400" dirty="0" smtClean="0"/>
              <a:t> </a:t>
            </a:r>
            <a:r>
              <a:rPr lang="en-GB" altLang="de-DE" sz="2400" dirty="0" err="1" smtClean="0"/>
              <a:t>Gemeinschaftsunterkünfte</a:t>
            </a:r>
            <a:r>
              <a:rPr lang="en-GB" altLang="de-DE" sz="2400" dirty="0" smtClean="0"/>
              <a:t>, </a:t>
            </a:r>
            <a:r>
              <a:rPr lang="en-GB" altLang="de-DE" sz="2400" dirty="0" err="1" smtClean="0"/>
              <a:t>zum</a:t>
            </a:r>
            <a:r>
              <a:rPr lang="en-GB" altLang="de-DE" sz="2400" dirty="0" smtClean="0"/>
              <a:t> </a:t>
            </a:r>
            <a:r>
              <a:rPr lang="en-GB" altLang="de-DE" sz="2400" dirty="0" err="1" smtClean="0"/>
              <a:t>Beispiel</a:t>
            </a:r>
            <a:r>
              <a:rPr lang="en-GB" altLang="de-DE" sz="2400" dirty="0" smtClean="0"/>
              <a:t> </a:t>
            </a:r>
            <a:r>
              <a:rPr lang="en-GB" altLang="de-DE" sz="2400" dirty="0" err="1" smtClean="0"/>
              <a:t>durch</a:t>
            </a:r>
            <a:r>
              <a:rPr lang="en-GB" altLang="de-DE" sz="2400" dirty="0" smtClean="0"/>
              <a:t> </a:t>
            </a:r>
            <a:r>
              <a:rPr lang="en-GB" altLang="de-DE" sz="2400" dirty="0" err="1" smtClean="0"/>
              <a:t>Festlegung</a:t>
            </a:r>
            <a:r>
              <a:rPr lang="en-GB" altLang="de-DE" sz="2400" dirty="0" smtClean="0"/>
              <a:t> und </a:t>
            </a:r>
            <a:r>
              <a:rPr lang="en-GB" altLang="de-DE" sz="2400" dirty="0" err="1" smtClean="0"/>
              <a:t>Kontrolle</a:t>
            </a:r>
            <a:r>
              <a:rPr lang="en-GB" altLang="de-DE" sz="2400" dirty="0" smtClean="0"/>
              <a:t> von </a:t>
            </a:r>
            <a:r>
              <a:rPr lang="en-GB" altLang="de-DE" sz="2400" dirty="0" err="1" smtClean="0"/>
              <a:t>Benutzungszeiten</a:t>
            </a:r>
            <a:r>
              <a:rPr lang="en-GB" altLang="de-DE" sz="2400" dirty="0" smtClean="0"/>
              <a:t>.</a:t>
            </a:r>
            <a:endParaRPr lang="en-GB" altLang="de-DE" sz="2400" dirty="0"/>
          </a:p>
          <a:p>
            <a:pPr indent="0">
              <a:lnSpc>
                <a:spcPct val="100000"/>
              </a:lnSpc>
              <a:spcBef>
                <a:spcPts val="725"/>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de-DE" sz="2900" dirty="0">
              <a:solidFill>
                <a:srgbClr val="A1031A"/>
              </a:solidFill>
            </a:endParaRPr>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79</a:t>
            </a:fld>
            <a:endParaRPr lang="en-GB" altLang="de-DE" dirty="0">
              <a:solidFill>
                <a:srgbClr val="000000"/>
              </a:solidFill>
            </a:endParaRPr>
          </a:p>
        </p:txBody>
      </p:sp>
    </p:spTree>
    <p:extLst>
      <p:ext uri="{BB962C8B-B14F-4D97-AF65-F5344CB8AC3E}">
        <p14:creationId xmlns:p14="http://schemas.microsoft.com/office/powerpoint/2010/main" val="69501366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2D664505-419C-42E6-9091-ED902C868186}"/>
              </a:ext>
            </a:extLst>
          </p:cNvPr>
          <p:cNvSpPr>
            <a:spLocks noGrp="1"/>
          </p:cNvSpPr>
          <p:nvPr>
            <p:ph type="title"/>
          </p:nvPr>
        </p:nvSpPr>
        <p:spPr/>
        <p:txBody>
          <a:bodyPr>
            <a:normAutofit/>
          </a:bodyPr>
          <a:lstStyle/>
          <a:p>
            <a:r>
              <a:rPr lang="de-DE" dirty="0"/>
              <a:t>II. </a:t>
            </a:r>
            <a:r>
              <a:rPr lang="de-DE" b="1" dirty="0"/>
              <a:t>Unfreiwillige Obdachlosigkeit: Gefahr für die öffentliche Sicherheit</a:t>
            </a:r>
          </a:p>
        </p:txBody>
      </p:sp>
      <p:sp>
        <p:nvSpPr>
          <p:cNvPr id="3" name="Inhaltsplatzhalter 2">
            <a:extLst>
              <a:ext uri="{FF2B5EF4-FFF2-40B4-BE49-F238E27FC236}">
                <a16:creationId xmlns="" xmlns:a16="http://schemas.microsoft.com/office/drawing/2014/main" id="{356479F4-504F-40FF-A0C5-B9C737850B8C}"/>
              </a:ext>
            </a:extLst>
          </p:cNvPr>
          <p:cNvSpPr>
            <a:spLocks noGrp="1"/>
          </p:cNvSpPr>
          <p:nvPr>
            <p:ph idx="1"/>
          </p:nvPr>
        </p:nvSpPr>
        <p:spPr>
          <a:xfrm>
            <a:off x="838200" y="2007691"/>
            <a:ext cx="10515600" cy="4351338"/>
          </a:xfrm>
        </p:spPr>
        <p:txBody>
          <a:bodyPr>
            <a:normAutofit fontScale="85000" lnSpcReduction="20000"/>
          </a:bodyPr>
          <a:lstStyle/>
          <a:p>
            <a:pPr marL="0" indent="0">
              <a:buNone/>
            </a:pPr>
            <a:endParaRPr lang="de-DE" sz="2000" dirty="0"/>
          </a:p>
          <a:p>
            <a:pPr>
              <a:lnSpc>
                <a:spcPct val="100000"/>
              </a:lnSpc>
              <a:spcBef>
                <a:spcPts val="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200" dirty="0" err="1"/>
              <a:t>Durch</a:t>
            </a:r>
            <a:r>
              <a:rPr lang="en-GB" altLang="de-DE" sz="2200" dirty="0"/>
              <a:t> die (</a:t>
            </a:r>
            <a:r>
              <a:rPr lang="en-GB" altLang="de-DE" sz="2200" dirty="0" err="1"/>
              <a:t>unfreiwillige</a:t>
            </a:r>
            <a:r>
              <a:rPr lang="en-GB" altLang="de-DE" sz="2200" dirty="0"/>
              <a:t>) </a:t>
            </a:r>
            <a:r>
              <a:rPr lang="en-GB" altLang="de-DE" sz="2200" dirty="0" err="1"/>
              <a:t>Obdachlosigkeit</a:t>
            </a:r>
            <a:r>
              <a:rPr lang="en-GB" altLang="de-DE" sz="2200" dirty="0"/>
              <a:t> </a:t>
            </a:r>
            <a:r>
              <a:rPr lang="en-GB" altLang="de-DE" sz="2200" dirty="0" err="1"/>
              <a:t>werden</a:t>
            </a:r>
            <a:r>
              <a:rPr lang="en-GB" altLang="de-DE" sz="2200" dirty="0"/>
              <a:t> </a:t>
            </a:r>
            <a:r>
              <a:rPr lang="en-GB" altLang="de-DE" sz="2200" dirty="0" err="1"/>
              <a:t>mehrere</a:t>
            </a:r>
            <a:r>
              <a:rPr lang="en-GB" altLang="de-DE" sz="2200" dirty="0"/>
              <a:t> </a:t>
            </a:r>
            <a:r>
              <a:rPr lang="en-GB" altLang="de-DE" sz="2200" b="1" dirty="0" err="1"/>
              <a:t>Grund</a:t>
            </a:r>
            <a:r>
              <a:rPr lang="en-GB" altLang="de-DE" sz="2200" b="1" dirty="0"/>
              <a:t>- und</a:t>
            </a:r>
          </a:p>
          <a:p>
            <a:pPr>
              <a:lnSpc>
                <a:spcPct val="100000"/>
              </a:lnSpc>
              <a:spcBef>
                <a:spcPts val="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200" b="1" dirty="0" err="1"/>
              <a:t>Menschenrechte</a:t>
            </a:r>
            <a:r>
              <a:rPr lang="en-GB" altLang="de-DE" sz="2200" b="1" dirty="0"/>
              <a:t> </a:t>
            </a:r>
            <a:r>
              <a:rPr lang="en-GB" altLang="de-DE" sz="2200" dirty="0"/>
              <a:t>in </a:t>
            </a:r>
            <a:r>
              <a:rPr lang="en-GB" altLang="de-DE" sz="2200" dirty="0" err="1"/>
              <a:t>unterschiedlicher</a:t>
            </a:r>
            <a:r>
              <a:rPr lang="en-GB" altLang="de-DE" sz="2200" dirty="0"/>
              <a:t> </a:t>
            </a:r>
            <a:r>
              <a:rPr lang="en-GB" altLang="de-DE" sz="2200" dirty="0" err="1"/>
              <a:t>Intensität</a:t>
            </a:r>
            <a:r>
              <a:rPr lang="en-GB" altLang="de-DE" sz="2200" dirty="0"/>
              <a:t> </a:t>
            </a:r>
            <a:r>
              <a:rPr lang="en-GB" altLang="de-DE" sz="2200" dirty="0" err="1"/>
              <a:t>gefährdet</a:t>
            </a:r>
            <a:r>
              <a:rPr lang="en-GB" altLang="de-DE" sz="2200" dirty="0"/>
              <a:t>. </a:t>
            </a:r>
            <a:r>
              <a:rPr lang="en-GB" altLang="de-DE" sz="2200" dirty="0" err="1"/>
              <a:t>Beeinträchtigt</a:t>
            </a:r>
            <a:r>
              <a:rPr lang="en-GB" altLang="de-DE" sz="2200" dirty="0"/>
              <a:t> </a:t>
            </a:r>
            <a:r>
              <a:rPr lang="en-GB" altLang="de-DE" sz="2200" dirty="0" err="1"/>
              <a:t>werden</a:t>
            </a:r>
            <a:r>
              <a:rPr lang="en-GB" altLang="de-DE" sz="2200" dirty="0"/>
              <a:t> </a:t>
            </a:r>
            <a:r>
              <a:rPr lang="en-GB" altLang="de-DE" sz="2200" dirty="0" err="1"/>
              <a:t>insbesondere</a:t>
            </a:r>
            <a:r>
              <a:rPr lang="en-GB" altLang="de-DE" sz="2200" dirty="0"/>
              <a:t>:</a:t>
            </a:r>
          </a:p>
          <a:p>
            <a:pPr lvl="3">
              <a:lnSpc>
                <a:spcPct val="100000"/>
              </a:lnSpc>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200" dirty="0"/>
              <a:t>das </a:t>
            </a:r>
            <a:r>
              <a:rPr lang="en-GB" altLang="de-DE" sz="2200" dirty="0" err="1"/>
              <a:t>Recht</a:t>
            </a:r>
            <a:r>
              <a:rPr lang="en-GB" altLang="de-DE" sz="2200" dirty="0"/>
              <a:t> auf Leben und auf </a:t>
            </a:r>
            <a:r>
              <a:rPr lang="en-GB" altLang="de-DE" sz="2200" dirty="0" err="1" smtClean="0"/>
              <a:t>körperliche</a:t>
            </a:r>
            <a:r>
              <a:rPr lang="en-GB" altLang="de-DE" sz="2200" dirty="0" smtClean="0"/>
              <a:t> </a:t>
            </a:r>
            <a:r>
              <a:rPr lang="en-GB" altLang="de-DE" sz="2200" dirty="0" err="1"/>
              <a:t>Unversehrtheit</a:t>
            </a:r>
            <a:endParaRPr lang="en-GB" altLang="de-DE" sz="2200" dirty="0"/>
          </a:p>
          <a:p>
            <a:pPr lvl="3">
              <a:lnSpc>
                <a:spcPct val="100000"/>
              </a:lnSpc>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200" dirty="0"/>
              <a:t>das </a:t>
            </a:r>
            <a:r>
              <a:rPr lang="en-GB" altLang="de-DE" sz="2200" dirty="0" err="1"/>
              <a:t>Recht</a:t>
            </a:r>
            <a:r>
              <a:rPr lang="en-GB" altLang="de-DE" sz="2200" dirty="0"/>
              <a:t> auf Gesundheit</a:t>
            </a:r>
          </a:p>
          <a:p>
            <a:pPr lvl="3">
              <a:lnSpc>
                <a:spcPct val="100000"/>
              </a:lnSpc>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200" dirty="0"/>
              <a:t>das </a:t>
            </a:r>
            <a:r>
              <a:rPr lang="en-GB" altLang="de-DE" sz="2200" dirty="0" err="1"/>
              <a:t>allgemeine</a:t>
            </a:r>
            <a:r>
              <a:rPr lang="en-GB" altLang="de-DE" sz="2200" dirty="0"/>
              <a:t> </a:t>
            </a:r>
            <a:r>
              <a:rPr lang="en-GB" altLang="de-DE" sz="2200" dirty="0" err="1"/>
              <a:t>Persönlichkeitsrecht</a:t>
            </a:r>
            <a:endParaRPr lang="en-GB" altLang="de-DE" sz="2200" dirty="0"/>
          </a:p>
          <a:p>
            <a:pPr lvl="3">
              <a:lnSpc>
                <a:spcPct val="100000"/>
              </a:lnSpc>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200" dirty="0"/>
              <a:t>das </a:t>
            </a:r>
            <a:r>
              <a:rPr lang="en-GB" altLang="de-DE" sz="2200" dirty="0" err="1"/>
              <a:t>Grundrecht</a:t>
            </a:r>
            <a:r>
              <a:rPr lang="en-GB" altLang="de-DE" sz="2200" dirty="0"/>
              <a:t> auf </a:t>
            </a:r>
            <a:r>
              <a:rPr lang="en-GB" altLang="de-DE" sz="2200" dirty="0" err="1"/>
              <a:t>Ehe</a:t>
            </a:r>
            <a:r>
              <a:rPr lang="en-GB" altLang="de-DE" sz="2200" dirty="0"/>
              <a:t>, </a:t>
            </a:r>
            <a:r>
              <a:rPr lang="en-GB" altLang="de-DE" sz="2200" dirty="0" err="1"/>
              <a:t>Familie</a:t>
            </a:r>
            <a:r>
              <a:rPr lang="en-GB" altLang="de-DE" sz="2200" dirty="0"/>
              <a:t> und </a:t>
            </a:r>
            <a:r>
              <a:rPr lang="en-GB" altLang="de-DE" sz="2200" dirty="0" err="1"/>
              <a:t>Mutterschutz</a:t>
            </a:r>
            <a:endParaRPr lang="en-GB" altLang="de-DE" sz="2200" dirty="0"/>
          </a:p>
          <a:p>
            <a:pPr lvl="3">
              <a:lnSpc>
                <a:spcPct val="100000"/>
              </a:lnSpc>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200" dirty="0"/>
              <a:t>das </a:t>
            </a:r>
            <a:r>
              <a:rPr lang="en-GB" altLang="de-DE" sz="2200" dirty="0" err="1"/>
              <a:t>Grundrecht</a:t>
            </a:r>
            <a:r>
              <a:rPr lang="en-GB" altLang="de-DE" sz="2200" dirty="0"/>
              <a:t> auf </a:t>
            </a:r>
            <a:r>
              <a:rPr lang="en-GB" altLang="de-DE" sz="2200" dirty="0" err="1"/>
              <a:t>Menschenwürde</a:t>
            </a:r>
            <a:r>
              <a:rPr lang="en-GB" altLang="de-DE" sz="2200" dirty="0"/>
              <a:t>. </a:t>
            </a:r>
          </a:p>
          <a:p>
            <a:pPr marL="0" indent="0">
              <a:buNone/>
            </a:pPr>
            <a:r>
              <a:rPr lang="de-DE" sz="2400" dirty="0"/>
              <a:t>In der Polizeirechtslehre ist anerkannt, dass eine drohende (unfreiwillige) Obdachlosigkeit eine Störung der öffentlichen Sicherheit darstellt. Die ungewollte Obdachlosigkeit führt in verschiedener Hinsicht zu unmittelbaren und konkreten </a:t>
            </a:r>
            <a:r>
              <a:rPr lang="de-DE" sz="2400" dirty="0" smtClean="0"/>
              <a:t>Beeinträchtigungen hochrangiger </a:t>
            </a:r>
            <a:r>
              <a:rPr lang="de-DE" sz="2400" dirty="0"/>
              <a:t>individueller Rechtsgüter bzw. der Grundrechte (ständige Rechtsprechung, vgl. z.B. BayVGH, Beschluss vom 7.5.2018 – 4 CE 18.965, </a:t>
            </a:r>
            <a:r>
              <a:rPr lang="de-DE" sz="2400" dirty="0" err="1"/>
              <a:t>juris</a:t>
            </a:r>
            <a:r>
              <a:rPr lang="de-DE" sz="2400" dirty="0"/>
              <a:t>, Randnummer (= </a:t>
            </a:r>
            <a:r>
              <a:rPr lang="de-DE" sz="2400" dirty="0" err="1"/>
              <a:t>Rn</a:t>
            </a:r>
            <a:r>
              <a:rPr lang="de-DE" sz="2400" dirty="0"/>
              <a:t>) 8 und 12. </a:t>
            </a:r>
          </a:p>
          <a:p>
            <a:pPr marL="0" indent="0">
              <a:buNone/>
            </a:pPr>
            <a:r>
              <a:rPr lang="de-DE" sz="2400" dirty="0"/>
              <a:t>Da bei der (unfreiwilligen) Obdachlosigkeit fundamentale und grundgesetzlich geschützte Rechtspositionen gefährdet werden, liegt eine sog. </a:t>
            </a:r>
            <a:r>
              <a:rPr lang="de-DE" sz="2400" b="1" dirty="0"/>
              <a:t>erhebliche</a:t>
            </a:r>
            <a:r>
              <a:rPr lang="de-DE" sz="2400" dirty="0"/>
              <a:t> Gefahr vor – also die </a:t>
            </a:r>
            <a:r>
              <a:rPr lang="de-DE" sz="2400" b="1" dirty="0"/>
              <a:t>höchste polizeirechtliche Gefahrstufe </a:t>
            </a:r>
            <a:r>
              <a:rPr lang="de-DE" sz="2400" dirty="0"/>
              <a:t>überhaupt (vgl. § 2 Ziffer 3 NPOG, erhebliche Gefahr). </a:t>
            </a:r>
          </a:p>
          <a:p>
            <a:pPr marL="0" indent="0">
              <a:buNone/>
            </a:pPr>
            <a:endParaRPr lang="de-DE" sz="2400" dirty="0"/>
          </a:p>
          <a:p>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8</a:t>
            </a:fld>
            <a:endParaRPr lang="en-GB" altLang="de-DE" dirty="0">
              <a:solidFill>
                <a:srgbClr val="000000"/>
              </a:solidFill>
            </a:endParaRPr>
          </a:p>
        </p:txBody>
      </p:sp>
    </p:spTree>
    <p:extLst>
      <p:ext uri="{BB962C8B-B14F-4D97-AF65-F5344CB8AC3E}">
        <p14:creationId xmlns:p14="http://schemas.microsoft.com/office/powerpoint/2010/main" val="362774192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1"/>
          <p:cNvSpPr>
            <a:spLocks noGrp="1" noChangeArrowheads="1"/>
          </p:cNvSpPr>
          <p:nvPr>
            <p:ph type="title"/>
          </p:nvPr>
        </p:nvSpPr>
        <p:spPr>
          <a:xfrm>
            <a:off x="1981200" y="122238"/>
            <a:ext cx="7543800" cy="1295400"/>
          </a:xfrm>
        </p:spPr>
        <p:txBody>
          <a:bodyPr>
            <a:normAutofit fontScale="90000"/>
          </a:bodyPr>
          <a:lstStyle/>
          <a:p>
            <a:pPr>
              <a:lnSpc>
                <a:spcPct val="100000"/>
              </a:lnSpc>
              <a:buClr>
                <a:srgbClr val="0000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de-DE" b="1" dirty="0"/>
              <a:t>X. </a:t>
            </a:r>
            <a:r>
              <a:rPr lang="en-GB" altLang="de-DE" b="1" dirty="0" err="1"/>
              <a:t>Zweck</a:t>
            </a:r>
            <a:r>
              <a:rPr lang="en-GB" altLang="de-DE" b="1" dirty="0"/>
              <a:t> der </a:t>
            </a:r>
            <a:r>
              <a:rPr lang="en-GB" altLang="de-DE" b="1" dirty="0" err="1"/>
              <a:t>Einrichtung</a:t>
            </a:r>
            <a:r>
              <a:rPr lang="en-GB" altLang="de-DE" b="1" dirty="0"/>
              <a:t> - </a:t>
            </a:r>
            <a:r>
              <a:rPr lang="en-GB" altLang="de-DE" b="1" dirty="0" err="1"/>
              <a:t>Betretungsrecht</a:t>
            </a:r>
            <a:endParaRPr lang="en-GB" altLang="de-DE" b="1" dirty="0"/>
          </a:p>
        </p:txBody>
      </p:sp>
      <p:sp>
        <p:nvSpPr>
          <p:cNvPr id="74756" name="Rectangle 2"/>
          <p:cNvSpPr>
            <a:spLocks noGrp="1" noChangeArrowheads="1"/>
          </p:cNvSpPr>
          <p:nvPr>
            <p:ph type="body" idx="4294967295"/>
          </p:nvPr>
        </p:nvSpPr>
        <p:spPr>
          <a:xfrm>
            <a:off x="1981200" y="1719263"/>
            <a:ext cx="8229600" cy="4938712"/>
          </a:xfrm>
        </p:spPr>
        <p:txBody>
          <a:bodyPr>
            <a:normAutofit fontScale="77500" lnSpcReduction="20000"/>
          </a:bodyPr>
          <a:lstStyle/>
          <a:p>
            <a:pPr>
              <a:lnSpc>
                <a:spcPct val="100000"/>
              </a:lnSpc>
              <a:spcBef>
                <a:spcPts val="7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b="1" dirty="0" err="1"/>
              <a:t>Beispiel</a:t>
            </a:r>
            <a:r>
              <a:rPr lang="en-GB" altLang="de-DE" b="1" dirty="0"/>
              <a:t> </a:t>
            </a:r>
            <a:r>
              <a:rPr lang="en-GB" altLang="de-DE" b="1" dirty="0" err="1"/>
              <a:t>Betretungsrecht</a:t>
            </a:r>
            <a:r>
              <a:rPr lang="en-GB" altLang="de-DE" b="1" dirty="0"/>
              <a:t>:</a:t>
            </a:r>
          </a:p>
          <a:p>
            <a:pPr>
              <a:lnSpc>
                <a:spcPct val="100000"/>
              </a:lnSpc>
              <a:spcBef>
                <a:spcPts val="6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400" dirty="0"/>
              <a:t>Es </a:t>
            </a:r>
            <a:r>
              <a:rPr lang="en-GB" altLang="de-DE" sz="2400" dirty="0" err="1"/>
              <a:t>besteht</a:t>
            </a:r>
            <a:r>
              <a:rPr lang="en-GB" altLang="de-DE" sz="2400" dirty="0"/>
              <a:t> </a:t>
            </a:r>
            <a:r>
              <a:rPr lang="en-GB" altLang="de-DE" sz="2400" dirty="0" err="1"/>
              <a:t>kein</a:t>
            </a:r>
            <a:r>
              <a:rPr lang="en-GB" altLang="de-DE" sz="2400" dirty="0"/>
              <a:t> </a:t>
            </a:r>
            <a:r>
              <a:rPr lang="en-GB" altLang="de-DE" sz="2400" dirty="0" err="1"/>
              <a:t>allgemeines</a:t>
            </a:r>
            <a:r>
              <a:rPr lang="en-GB" altLang="de-DE" sz="2400" dirty="0"/>
              <a:t> </a:t>
            </a:r>
            <a:r>
              <a:rPr lang="en-GB" altLang="de-DE" sz="2400" dirty="0" err="1"/>
              <a:t>Betretungsrecht</a:t>
            </a:r>
            <a:r>
              <a:rPr lang="en-GB" altLang="de-DE" sz="2400" dirty="0"/>
              <a:t> der </a:t>
            </a:r>
            <a:r>
              <a:rPr lang="en-GB" altLang="de-DE" sz="2400" dirty="0" err="1"/>
              <a:t>Gemeinde</a:t>
            </a:r>
            <a:r>
              <a:rPr lang="en-GB" altLang="de-DE" sz="2400" dirty="0"/>
              <a:t> </a:t>
            </a:r>
            <a:r>
              <a:rPr lang="en-GB" altLang="de-DE" sz="2400" dirty="0" err="1"/>
              <a:t>bei</a:t>
            </a:r>
            <a:r>
              <a:rPr lang="en-GB" altLang="de-DE" sz="2400" dirty="0"/>
              <a:t> </a:t>
            </a:r>
            <a:r>
              <a:rPr lang="en-GB" altLang="de-DE" sz="2400" dirty="0" err="1"/>
              <a:t>Notunterkünften</a:t>
            </a:r>
            <a:r>
              <a:rPr lang="en-GB" altLang="de-DE" sz="2400" dirty="0"/>
              <a:t>.</a:t>
            </a:r>
          </a:p>
          <a:p>
            <a:pPr>
              <a:lnSpc>
                <a:spcPct val="100000"/>
              </a:lnSpc>
              <a:spcBef>
                <a:spcPts val="6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400" dirty="0"/>
              <a:t>Die </a:t>
            </a:r>
            <a:r>
              <a:rPr lang="en-GB" altLang="de-DE" sz="2400" dirty="0" err="1"/>
              <a:t>durch</a:t>
            </a:r>
            <a:r>
              <a:rPr lang="en-GB" altLang="de-DE" sz="2400" dirty="0"/>
              <a:t> Art. 13 GG </a:t>
            </a:r>
            <a:r>
              <a:rPr lang="en-GB" altLang="de-DE" sz="2400" dirty="0" err="1"/>
              <a:t>garantierte</a:t>
            </a:r>
            <a:r>
              <a:rPr lang="en-GB" altLang="de-DE" sz="2400" dirty="0"/>
              <a:t> </a:t>
            </a:r>
            <a:r>
              <a:rPr lang="en-GB" altLang="de-DE" sz="2400" b="1" dirty="0" err="1"/>
              <a:t>Unverletzlichkeit</a:t>
            </a:r>
            <a:r>
              <a:rPr lang="en-GB" altLang="de-DE" sz="2400" b="1" dirty="0"/>
              <a:t> der </a:t>
            </a:r>
            <a:r>
              <a:rPr lang="en-GB" altLang="de-DE" sz="2400" b="1" dirty="0" err="1"/>
              <a:t>Wohnung</a:t>
            </a:r>
            <a:r>
              <a:rPr lang="en-GB" altLang="de-DE" sz="2400" b="1" dirty="0"/>
              <a:t> </a:t>
            </a:r>
            <a:r>
              <a:rPr lang="en-GB" altLang="de-DE" sz="2400" dirty="0"/>
              <a:t>gilt </a:t>
            </a:r>
            <a:r>
              <a:rPr lang="en-GB" altLang="de-DE" sz="2400" dirty="0" err="1"/>
              <a:t>auch</a:t>
            </a:r>
            <a:r>
              <a:rPr lang="en-GB" altLang="de-DE" sz="2400" dirty="0"/>
              <a:t> </a:t>
            </a:r>
            <a:r>
              <a:rPr lang="en-GB" altLang="de-DE" sz="2400" dirty="0" err="1"/>
              <a:t>für</a:t>
            </a:r>
            <a:endParaRPr lang="en-GB" altLang="de-DE" sz="2400" dirty="0"/>
          </a:p>
          <a:p>
            <a:pPr>
              <a:lnSpc>
                <a:spcPct val="100000"/>
              </a:lnSpc>
              <a:spcBef>
                <a:spcPts val="6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400" dirty="0"/>
              <a:t> </a:t>
            </a:r>
            <a:r>
              <a:rPr lang="en-GB" altLang="de-DE" sz="2400" dirty="0" err="1"/>
              <a:t>einzelne</a:t>
            </a:r>
            <a:r>
              <a:rPr lang="en-GB" altLang="de-DE" sz="2400" dirty="0"/>
              <a:t>, </a:t>
            </a:r>
            <a:r>
              <a:rPr lang="en-GB" altLang="de-DE" sz="2400" dirty="0" err="1"/>
              <a:t>abgeschlossene</a:t>
            </a:r>
            <a:r>
              <a:rPr lang="en-GB" altLang="de-DE" sz="2400" dirty="0"/>
              <a:t> </a:t>
            </a:r>
            <a:r>
              <a:rPr lang="en-GB" altLang="de-DE" sz="2400" dirty="0" err="1"/>
              <a:t>Notunterkünfte</a:t>
            </a:r>
            <a:r>
              <a:rPr lang="en-GB" altLang="de-DE" sz="2400" dirty="0"/>
              <a:t>. Der </a:t>
            </a:r>
            <a:r>
              <a:rPr lang="en-GB" altLang="de-DE" sz="2400" dirty="0" err="1"/>
              <a:t>Begriff</a:t>
            </a:r>
            <a:r>
              <a:rPr lang="en-GB" altLang="de-DE" sz="2400" dirty="0"/>
              <a:t> der </a:t>
            </a:r>
            <a:r>
              <a:rPr lang="en-GB" altLang="de-DE" sz="2400" dirty="0" err="1"/>
              <a:t>Wohnung</a:t>
            </a:r>
            <a:r>
              <a:rPr lang="en-GB" altLang="de-DE" sz="2400" dirty="0"/>
              <a:t> </a:t>
            </a:r>
            <a:r>
              <a:rPr lang="en-GB" altLang="de-DE" sz="2400" dirty="0" err="1"/>
              <a:t>ist</a:t>
            </a:r>
            <a:r>
              <a:rPr lang="en-GB" altLang="de-DE" sz="2400" dirty="0"/>
              <a:t> </a:t>
            </a:r>
            <a:r>
              <a:rPr lang="en-GB" altLang="de-DE" sz="2400" dirty="0" err="1"/>
              <a:t>weit</a:t>
            </a:r>
            <a:endParaRPr lang="en-GB" altLang="de-DE" sz="2400" dirty="0"/>
          </a:p>
          <a:p>
            <a:pPr>
              <a:lnSpc>
                <a:spcPct val="100000"/>
              </a:lnSpc>
              <a:spcBef>
                <a:spcPts val="6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400" dirty="0"/>
              <a:t> </a:t>
            </a:r>
            <a:r>
              <a:rPr lang="en-GB" altLang="de-DE" sz="2400" dirty="0" err="1"/>
              <a:t>auszulegen</a:t>
            </a:r>
            <a:r>
              <a:rPr lang="en-GB" altLang="de-DE" sz="2400" dirty="0"/>
              <a:t>. Der </a:t>
            </a:r>
            <a:r>
              <a:rPr lang="en-GB" altLang="de-DE" sz="2400" dirty="0" err="1"/>
              <a:t>Benutzer</a:t>
            </a:r>
            <a:r>
              <a:rPr lang="en-GB" altLang="de-DE" sz="2400" dirty="0"/>
              <a:t> (</a:t>
            </a:r>
            <a:r>
              <a:rPr lang="en-GB" altLang="de-DE" sz="2400" dirty="0" err="1"/>
              <a:t>Eingewiesene</a:t>
            </a:r>
            <a:r>
              <a:rPr lang="en-GB" altLang="de-DE" sz="2400" dirty="0"/>
              <a:t>) </a:t>
            </a:r>
            <a:r>
              <a:rPr lang="en-GB" altLang="de-DE" sz="2400" dirty="0" err="1"/>
              <a:t>genießt</a:t>
            </a:r>
            <a:r>
              <a:rPr lang="en-GB" altLang="de-DE" sz="2400" dirty="0"/>
              <a:t> </a:t>
            </a:r>
            <a:r>
              <a:rPr lang="en-GB" altLang="de-DE" sz="2400" dirty="0" err="1"/>
              <a:t>deshalb</a:t>
            </a:r>
            <a:r>
              <a:rPr lang="en-GB" altLang="de-DE" sz="2400" dirty="0"/>
              <a:t> den Schutz des</a:t>
            </a:r>
          </a:p>
          <a:p>
            <a:pPr>
              <a:lnSpc>
                <a:spcPct val="100000"/>
              </a:lnSpc>
              <a:spcBef>
                <a:spcPts val="6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400" dirty="0"/>
              <a:t> </a:t>
            </a:r>
            <a:r>
              <a:rPr lang="en-GB" altLang="de-DE" sz="2400" dirty="0" err="1"/>
              <a:t>Straftatbestandes</a:t>
            </a:r>
            <a:r>
              <a:rPr lang="en-GB" altLang="de-DE" sz="2400" dirty="0"/>
              <a:t> des § 123 </a:t>
            </a:r>
            <a:r>
              <a:rPr lang="en-GB" altLang="de-DE" sz="2400" dirty="0" err="1"/>
              <a:t>StGB</a:t>
            </a:r>
            <a:r>
              <a:rPr lang="en-GB" altLang="de-DE" sz="2400" dirty="0"/>
              <a:t> (</a:t>
            </a:r>
            <a:r>
              <a:rPr lang="en-GB" altLang="de-DE" sz="2400" dirty="0" err="1"/>
              <a:t>Hausfriedensbruch</a:t>
            </a:r>
            <a:r>
              <a:rPr lang="en-GB" altLang="de-DE" sz="2400" dirty="0"/>
              <a:t>) und </a:t>
            </a:r>
            <a:r>
              <a:rPr lang="en-GB" altLang="de-DE" sz="2400" dirty="0" err="1"/>
              <a:t>verfügt</a:t>
            </a:r>
            <a:r>
              <a:rPr lang="en-GB" altLang="de-DE" sz="2400" dirty="0"/>
              <a:t> </a:t>
            </a:r>
            <a:r>
              <a:rPr lang="en-GB" altLang="de-DE" sz="2400" dirty="0" err="1"/>
              <a:t>daher</a:t>
            </a:r>
            <a:r>
              <a:rPr lang="en-GB" altLang="de-DE" sz="2400" dirty="0"/>
              <a:t> </a:t>
            </a:r>
            <a:r>
              <a:rPr lang="en-GB" altLang="de-DE" sz="2400" dirty="0" err="1"/>
              <a:t>auch</a:t>
            </a:r>
            <a:endParaRPr lang="en-GB" altLang="de-DE" sz="2400" dirty="0"/>
          </a:p>
          <a:p>
            <a:pPr>
              <a:lnSpc>
                <a:spcPct val="100000"/>
              </a:lnSpc>
              <a:spcBef>
                <a:spcPts val="6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400" dirty="0"/>
              <a:t> </a:t>
            </a:r>
            <a:r>
              <a:rPr lang="en-GB" altLang="de-DE" sz="2400" dirty="0" err="1"/>
              <a:t>über</a:t>
            </a:r>
            <a:r>
              <a:rPr lang="en-GB" altLang="de-DE" sz="2400" dirty="0"/>
              <a:t> </a:t>
            </a:r>
            <a:r>
              <a:rPr lang="en-GB" altLang="de-DE" sz="2400" dirty="0" err="1"/>
              <a:t>ein</a:t>
            </a:r>
            <a:r>
              <a:rPr lang="en-GB" altLang="de-DE" sz="2400" dirty="0"/>
              <a:t> </a:t>
            </a:r>
            <a:r>
              <a:rPr lang="en-GB" altLang="de-DE" sz="2400" dirty="0" err="1"/>
              <a:t>eingeschränktes</a:t>
            </a:r>
            <a:r>
              <a:rPr lang="en-GB" altLang="de-DE" sz="2400" dirty="0"/>
              <a:t> </a:t>
            </a:r>
            <a:r>
              <a:rPr lang="en-GB" altLang="de-DE" sz="2400" dirty="0" err="1"/>
              <a:t>Hausrecht</a:t>
            </a:r>
            <a:r>
              <a:rPr lang="en-GB" altLang="de-DE" sz="2400" dirty="0"/>
              <a:t>. </a:t>
            </a:r>
            <a:r>
              <a:rPr lang="en-GB" altLang="de-DE" sz="2400" dirty="0" err="1"/>
              <a:t>Demgegenüber</a:t>
            </a:r>
            <a:r>
              <a:rPr lang="en-GB" altLang="de-DE" sz="2400" dirty="0"/>
              <a:t> </a:t>
            </a:r>
            <a:r>
              <a:rPr lang="en-GB" altLang="de-DE" sz="2400" dirty="0" err="1"/>
              <a:t>steht</a:t>
            </a:r>
            <a:r>
              <a:rPr lang="en-GB" altLang="de-DE" sz="2400" dirty="0"/>
              <a:t> das</a:t>
            </a:r>
          </a:p>
          <a:p>
            <a:pPr>
              <a:lnSpc>
                <a:spcPct val="100000"/>
              </a:lnSpc>
              <a:spcBef>
                <a:spcPts val="6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400" dirty="0"/>
              <a:t> </a:t>
            </a:r>
            <a:r>
              <a:rPr lang="en-GB" altLang="de-DE" sz="2400" dirty="0" err="1"/>
              <a:t>Hausrecht</a:t>
            </a:r>
            <a:r>
              <a:rPr lang="en-GB" altLang="de-DE" sz="2400" dirty="0"/>
              <a:t> </a:t>
            </a:r>
            <a:r>
              <a:rPr lang="en-GB" altLang="de-DE" sz="2400" dirty="0" err="1"/>
              <a:t>bei</a:t>
            </a:r>
            <a:r>
              <a:rPr lang="en-GB" altLang="de-DE" sz="2400" dirty="0"/>
              <a:t> </a:t>
            </a:r>
            <a:r>
              <a:rPr lang="en-GB" altLang="de-DE" sz="2400" dirty="0" err="1"/>
              <a:t>Gemeinschaftsunterkünften</a:t>
            </a:r>
            <a:r>
              <a:rPr lang="en-GB" altLang="de-DE" sz="2400" dirty="0"/>
              <a:t> </a:t>
            </a:r>
            <a:r>
              <a:rPr lang="en-GB" altLang="de-DE" sz="2400" dirty="0" err="1"/>
              <a:t>grundsätzlich</a:t>
            </a:r>
            <a:r>
              <a:rPr lang="en-GB" altLang="de-DE" sz="2400" dirty="0"/>
              <a:t> </a:t>
            </a:r>
            <a:r>
              <a:rPr lang="en-GB" altLang="de-DE" sz="2400" dirty="0" err="1"/>
              <a:t>dem</a:t>
            </a:r>
            <a:r>
              <a:rPr lang="en-GB" altLang="de-DE" sz="2400" dirty="0"/>
              <a:t> Leiter</a:t>
            </a:r>
          </a:p>
          <a:p>
            <a:pPr>
              <a:lnSpc>
                <a:spcPct val="100000"/>
              </a:lnSpc>
              <a:spcBef>
                <a:spcPts val="6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400" dirty="0"/>
              <a:t> der </a:t>
            </a:r>
            <a:r>
              <a:rPr lang="en-GB" altLang="de-DE" sz="2400" dirty="0" err="1"/>
              <a:t>Einrichtung</a:t>
            </a:r>
            <a:r>
              <a:rPr lang="en-GB" altLang="de-DE" sz="2400" dirty="0"/>
              <a:t> (</a:t>
            </a:r>
            <a:r>
              <a:rPr lang="en-GB" altLang="de-DE" sz="2400" dirty="0" err="1"/>
              <a:t>Gemeinde</a:t>
            </a:r>
            <a:r>
              <a:rPr lang="en-GB" altLang="de-DE" sz="2400" dirty="0"/>
              <a:t>) </a:t>
            </a:r>
            <a:r>
              <a:rPr lang="en-GB" altLang="de-DE" sz="2400" dirty="0" err="1"/>
              <a:t>zu</a:t>
            </a:r>
            <a:r>
              <a:rPr lang="en-GB" altLang="de-DE" sz="2400" dirty="0"/>
              <a:t>.</a:t>
            </a:r>
          </a:p>
          <a:p>
            <a:pPr>
              <a:lnSpc>
                <a:spcPct val="100000"/>
              </a:lnSpc>
              <a:spcBef>
                <a:spcPts val="6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400" dirty="0"/>
              <a:t> </a:t>
            </a:r>
            <a:r>
              <a:rPr lang="en-GB" altLang="de-DE" sz="2400" dirty="0" err="1"/>
              <a:t>Aus</a:t>
            </a:r>
            <a:r>
              <a:rPr lang="en-GB" altLang="de-DE" sz="2400" dirty="0"/>
              <a:t> </a:t>
            </a:r>
            <a:r>
              <a:rPr lang="en-GB" altLang="de-DE" sz="2400" dirty="0" err="1"/>
              <a:t>diesem</a:t>
            </a:r>
            <a:r>
              <a:rPr lang="en-GB" altLang="de-DE" sz="2400" dirty="0"/>
              <a:t> </a:t>
            </a:r>
            <a:r>
              <a:rPr lang="en-GB" altLang="de-DE" sz="2400" dirty="0" err="1"/>
              <a:t>Grund</a:t>
            </a:r>
            <a:r>
              <a:rPr lang="en-GB" altLang="de-DE" sz="2400" dirty="0"/>
              <a:t> </a:t>
            </a:r>
            <a:r>
              <a:rPr lang="en-GB" altLang="de-DE" sz="2400" dirty="0" err="1"/>
              <a:t>darf</a:t>
            </a:r>
            <a:r>
              <a:rPr lang="en-GB" altLang="de-DE" sz="2400" dirty="0"/>
              <a:t> der </a:t>
            </a:r>
            <a:r>
              <a:rPr lang="en-GB" altLang="de-DE" sz="2400" dirty="0" err="1"/>
              <a:t>Träger</a:t>
            </a:r>
            <a:r>
              <a:rPr lang="en-GB" altLang="de-DE" sz="2400" dirty="0"/>
              <a:t> der </a:t>
            </a:r>
            <a:r>
              <a:rPr lang="en-GB" altLang="de-DE" sz="2400" dirty="0" err="1"/>
              <a:t>Einrichtung</a:t>
            </a:r>
            <a:r>
              <a:rPr lang="en-GB" altLang="de-DE" sz="2400" dirty="0"/>
              <a:t> </a:t>
            </a:r>
            <a:r>
              <a:rPr lang="en-GB" altLang="de-DE" sz="2400" dirty="0" err="1"/>
              <a:t>nicht</a:t>
            </a:r>
            <a:r>
              <a:rPr lang="en-GB" altLang="de-DE" sz="2400" dirty="0"/>
              <a:t> </a:t>
            </a:r>
            <a:r>
              <a:rPr lang="en-GB" altLang="de-DE" sz="2400" dirty="0" err="1"/>
              <a:t>ohne</a:t>
            </a:r>
            <a:r>
              <a:rPr lang="en-GB" altLang="de-DE" sz="2400" dirty="0"/>
              <a:t> </a:t>
            </a:r>
            <a:r>
              <a:rPr lang="en-GB" altLang="de-DE" sz="2400" dirty="0" err="1"/>
              <a:t>Weiteres</a:t>
            </a:r>
            <a:endParaRPr lang="en-GB" altLang="de-DE" sz="2400" dirty="0"/>
          </a:p>
          <a:p>
            <a:pPr>
              <a:lnSpc>
                <a:spcPct val="100000"/>
              </a:lnSpc>
              <a:spcBef>
                <a:spcPts val="6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400" dirty="0"/>
              <a:t> die </a:t>
            </a:r>
            <a:r>
              <a:rPr lang="en-GB" altLang="de-DE" sz="2400" dirty="0" err="1"/>
              <a:t>Notunterkunft</a:t>
            </a:r>
            <a:r>
              <a:rPr lang="en-GB" altLang="de-DE" sz="2400" dirty="0"/>
              <a:t> </a:t>
            </a:r>
            <a:r>
              <a:rPr lang="en-GB" altLang="de-DE" sz="2400" dirty="0" err="1"/>
              <a:t>betreten</a:t>
            </a:r>
            <a:r>
              <a:rPr lang="en-GB" altLang="de-DE" sz="2400" dirty="0"/>
              <a:t>. In </a:t>
            </a:r>
            <a:r>
              <a:rPr lang="en-GB" altLang="de-DE" sz="2400" dirty="0" err="1"/>
              <a:t>keinem</a:t>
            </a:r>
            <a:r>
              <a:rPr lang="en-GB" altLang="de-DE" sz="2400" dirty="0"/>
              <a:t> Fall </a:t>
            </a:r>
            <a:r>
              <a:rPr lang="en-GB" altLang="de-DE" sz="2400" dirty="0" err="1"/>
              <a:t>rechtfertigt</a:t>
            </a:r>
            <a:r>
              <a:rPr lang="en-GB" altLang="de-DE" sz="2400" dirty="0"/>
              <a:t> der</a:t>
            </a:r>
          </a:p>
          <a:p>
            <a:pPr>
              <a:lnSpc>
                <a:spcPct val="100000"/>
              </a:lnSpc>
              <a:spcBef>
                <a:spcPts val="6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400" dirty="0"/>
              <a:t> </a:t>
            </a:r>
            <a:r>
              <a:rPr lang="en-GB" altLang="de-DE" sz="2400" dirty="0" err="1"/>
              <a:t>Benutzungszweck</a:t>
            </a:r>
            <a:r>
              <a:rPr lang="en-GB" altLang="de-DE" sz="2400" dirty="0"/>
              <a:t> </a:t>
            </a:r>
            <a:r>
              <a:rPr lang="en-GB" altLang="de-DE" sz="2400" dirty="0" err="1"/>
              <a:t>einer</a:t>
            </a:r>
            <a:r>
              <a:rPr lang="en-GB" altLang="de-DE" sz="2400" dirty="0"/>
              <a:t> </a:t>
            </a:r>
            <a:r>
              <a:rPr lang="en-GB" altLang="de-DE" sz="2400" dirty="0" err="1"/>
              <a:t>Obdachloseneinrichtung</a:t>
            </a:r>
            <a:r>
              <a:rPr lang="en-GB" altLang="de-DE" sz="2400" dirty="0"/>
              <a:t> die </a:t>
            </a:r>
            <a:r>
              <a:rPr lang="en-GB" altLang="de-DE" sz="2400" dirty="0" err="1"/>
              <a:t>Durchsuchung</a:t>
            </a:r>
            <a:endParaRPr lang="en-GB" altLang="de-DE" sz="2400" dirty="0"/>
          </a:p>
          <a:p>
            <a:pPr>
              <a:lnSpc>
                <a:spcPct val="100000"/>
              </a:lnSpc>
              <a:spcBef>
                <a:spcPts val="6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400" dirty="0"/>
              <a:t> von </a:t>
            </a:r>
            <a:r>
              <a:rPr lang="en-GB" altLang="de-DE" sz="2400" dirty="0" err="1"/>
              <a:t>Sachen</a:t>
            </a:r>
            <a:r>
              <a:rPr lang="en-GB" altLang="de-DE" sz="2400" dirty="0"/>
              <a:t> </a:t>
            </a:r>
            <a:r>
              <a:rPr lang="en-GB" altLang="de-DE" sz="2400" dirty="0" err="1"/>
              <a:t>wie</a:t>
            </a:r>
            <a:r>
              <a:rPr lang="en-GB" altLang="de-DE" sz="2400" dirty="0"/>
              <a:t> </a:t>
            </a:r>
            <a:r>
              <a:rPr lang="en-GB" altLang="de-DE" sz="2400" dirty="0" err="1"/>
              <a:t>persönlichen</a:t>
            </a:r>
            <a:r>
              <a:rPr lang="en-GB" altLang="de-DE" sz="2400" dirty="0"/>
              <a:t> </a:t>
            </a:r>
            <a:r>
              <a:rPr lang="en-GB" altLang="de-DE" sz="2400" dirty="0" err="1"/>
              <a:t>Gegenständen</a:t>
            </a:r>
            <a:r>
              <a:rPr lang="en-GB" altLang="de-DE" sz="2400" dirty="0"/>
              <a:t>, </a:t>
            </a:r>
            <a:r>
              <a:rPr lang="en-GB" altLang="de-DE" sz="2400" dirty="0" err="1"/>
              <a:t>Schubladen</a:t>
            </a:r>
            <a:r>
              <a:rPr lang="en-GB" altLang="de-DE" sz="2400" dirty="0"/>
              <a:t>, Taschen</a:t>
            </a:r>
          </a:p>
          <a:p>
            <a:pPr>
              <a:lnSpc>
                <a:spcPct val="100000"/>
              </a:lnSpc>
              <a:spcBef>
                <a:spcPts val="6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400" dirty="0"/>
              <a:t> </a:t>
            </a:r>
            <a:r>
              <a:rPr lang="en-GB" altLang="de-DE" sz="2400" dirty="0" err="1"/>
              <a:t>oder</a:t>
            </a:r>
            <a:r>
              <a:rPr lang="en-GB" altLang="de-DE" sz="2400" dirty="0"/>
              <a:t> </a:t>
            </a:r>
            <a:r>
              <a:rPr lang="en-GB" altLang="de-DE" sz="2400" dirty="0" err="1"/>
              <a:t>Ähnliches</a:t>
            </a:r>
            <a:r>
              <a:rPr lang="en-GB" altLang="de-DE" sz="2400" dirty="0"/>
              <a:t>. </a:t>
            </a:r>
            <a:r>
              <a:rPr lang="en-GB" altLang="de-DE" sz="2400" dirty="0" err="1"/>
              <a:t>Durchsuchungen</a:t>
            </a:r>
            <a:r>
              <a:rPr lang="en-GB" altLang="de-DE" sz="2400" dirty="0"/>
              <a:t> von </a:t>
            </a:r>
            <a:r>
              <a:rPr lang="en-GB" altLang="de-DE" sz="2400" dirty="0" err="1"/>
              <a:t>Sachen</a:t>
            </a:r>
            <a:r>
              <a:rPr lang="en-GB" altLang="de-DE" sz="2400" dirty="0"/>
              <a:t> und </a:t>
            </a:r>
            <a:r>
              <a:rPr lang="en-GB" altLang="de-DE" sz="2400" dirty="0" err="1"/>
              <a:t>Personen</a:t>
            </a:r>
            <a:r>
              <a:rPr lang="en-GB" altLang="de-DE" sz="2400" dirty="0"/>
              <a:t> </a:t>
            </a:r>
            <a:r>
              <a:rPr lang="en-GB" altLang="de-DE" sz="2400" dirty="0" err="1"/>
              <a:t>sind</a:t>
            </a:r>
            <a:r>
              <a:rPr lang="en-GB" altLang="de-DE" sz="2400" dirty="0"/>
              <a:t> an </a:t>
            </a:r>
            <a:r>
              <a:rPr lang="en-GB" altLang="de-DE" sz="2400" dirty="0" err="1"/>
              <a:t>enge</a:t>
            </a:r>
            <a:endParaRPr lang="en-GB" altLang="de-DE" sz="2400" dirty="0"/>
          </a:p>
          <a:p>
            <a:pPr>
              <a:lnSpc>
                <a:spcPct val="100000"/>
              </a:lnSpc>
              <a:spcBef>
                <a:spcPts val="6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de-DE" sz="2400" dirty="0"/>
              <a:t> </a:t>
            </a:r>
            <a:r>
              <a:rPr lang="en-GB" altLang="de-DE" sz="2400" dirty="0" err="1"/>
              <a:t>polizeirechtliche</a:t>
            </a:r>
            <a:r>
              <a:rPr lang="en-GB" altLang="de-DE" sz="2400" dirty="0"/>
              <a:t> </a:t>
            </a:r>
            <a:r>
              <a:rPr lang="en-GB" altLang="de-DE" sz="2400" dirty="0" err="1"/>
              <a:t>Voraussetzungen</a:t>
            </a:r>
            <a:r>
              <a:rPr lang="en-GB" altLang="de-DE" sz="2400" dirty="0"/>
              <a:t> </a:t>
            </a:r>
            <a:r>
              <a:rPr lang="en-GB" altLang="de-DE" sz="2400" dirty="0" err="1"/>
              <a:t>gebunden</a:t>
            </a:r>
            <a:r>
              <a:rPr lang="en-GB" altLang="de-DE" sz="2400" dirty="0"/>
              <a:t> (</a:t>
            </a:r>
            <a:r>
              <a:rPr lang="en-GB" altLang="de-DE" sz="2400" dirty="0" err="1"/>
              <a:t>siehe</a:t>
            </a:r>
            <a:r>
              <a:rPr lang="en-GB" altLang="de-DE" sz="2400" dirty="0"/>
              <a:t> §§ 22, 23 </a:t>
            </a:r>
            <a:r>
              <a:rPr lang="de-DE" sz="2400" dirty="0"/>
              <a:t>NPOG ).</a:t>
            </a:r>
            <a:r>
              <a:rPr lang="en-GB" altLang="de-DE" sz="2400" dirty="0"/>
              <a:t> </a:t>
            </a:r>
          </a:p>
          <a:p>
            <a:pPr>
              <a:lnSpc>
                <a:spcPct val="100000"/>
              </a:lnSpc>
              <a:spcBef>
                <a:spcPts val="6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de-DE" sz="2400" dirty="0">
              <a:solidFill>
                <a:srgbClr val="A1031A"/>
              </a:solidFill>
            </a:endParaRPr>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80</a:t>
            </a:fld>
            <a:endParaRPr lang="en-GB" altLang="de-DE" dirty="0">
              <a:solidFill>
                <a:srgbClr val="000000"/>
              </a:solidFill>
            </a:endParaRPr>
          </a:p>
        </p:txBody>
      </p:sp>
    </p:spTree>
    <p:extLst>
      <p:ext uri="{BB962C8B-B14F-4D97-AF65-F5344CB8AC3E}">
        <p14:creationId xmlns:p14="http://schemas.microsoft.com/office/powerpoint/2010/main" val="119948737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A2F25D9-23AD-4AC0-9BE7-5A571F9C2A8F}"/>
              </a:ext>
            </a:extLst>
          </p:cNvPr>
          <p:cNvSpPr>
            <a:spLocks noGrp="1"/>
          </p:cNvSpPr>
          <p:nvPr>
            <p:ph type="title"/>
          </p:nvPr>
        </p:nvSpPr>
        <p:spPr/>
        <p:txBody>
          <a:bodyPr/>
          <a:lstStyle/>
          <a:p>
            <a:r>
              <a:rPr lang="en-GB" altLang="de-DE" b="1" dirty="0"/>
              <a:t>X. </a:t>
            </a:r>
            <a:r>
              <a:rPr lang="en-GB" altLang="de-DE" b="1" dirty="0" err="1"/>
              <a:t>Zweck</a:t>
            </a:r>
            <a:r>
              <a:rPr lang="en-GB" altLang="de-DE" b="1" dirty="0"/>
              <a:t> der </a:t>
            </a:r>
            <a:r>
              <a:rPr lang="en-GB" altLang="de-DE" b="1" dirty="0" err="1"/>
              <a:t>Einrichtung</a:t>
            </a:r>
            <a:r>
              <a:rPr lang="en-GB" altLang="de-DE" b="1" dirty="0"/>
              <a:t> </a:t>
            </a:r>
            <a:r>
              <a:rPr lang="en-GB" altLang="de-DE" b="1" dirty="0" smtClean="0"/>
              <a:t>– </a:t>
            </a:r>
            <a:br>
              <a:rPr lang="en-GB" altLang="de-DE" b="1" dirty="0" smtClean="0"/>
            </a:br>
            <a:r>
              <a:rPr lang="en-GB" altLang="de-DE" b="1" dirty="0" err="1" smtClean="0"/>
              <a:t>Betretungsrecht</a:t>
            </a:r>
            <a:endParaRPr lang="de-DE" dirty="0"/>
          </a:p>
        </p:txBody>
      </p:sp>
      <p:sp>
        <p:nvSpPr>
          <p:cNvPr id="3" name="Inhaltsplatzhalter 2">
            <a:extLst>
              <a:ext uri="{FF2B5EF4-FFF2-40B4-BE49-F238E27FC236}">
                <a16:creationId xmlns="" xmlns:a16="http://schemas.microsoft.com/office/drawing/2014/main" id="{44EF7649-2987-494B-B9E4-52660AB1F1B3}"/>
              </a:ext>
            </a:extLst>
          </p:cNvPr>
          <p:cNvSpPr>
            <a:spLocks noGrp="1"/>
          </p:cNvSpPr>
          <p:nvPr>
            <p:ph idx="1"/>
          </p:nvPr>
        </p:nvSpPr>
        <p:spPr/>
        <p:txBody>
          <a:bodyPr>
            <a:normAutofit fontScale="92500" lnSpcReduction="20000"/>
          </a:bodyPr>
          <a:lstStyle/>
          <a:p>
            <a:pPr marL="0" indent="0">
              <a:buNone/>
            </a:pPr>
            <a:r>
              <a:rPr lang="de-DE" dirty="0"/>
              <a:t>Zum Schutz des </a:t>
            </a:r>
            <a:r>
              <a:rPr lang="de-DE" b="1" dirty="0"/>
              <a:t>Grundrechts auf Unverletzlichkeit der Wohnung </a:t>
            </a:r>
            <a:r>
              <a:rPr lang="de-DE" dirty="0"/>
              <a:t>wird z.B. in der Mustersatzung über die Benutzung von Obdachlosenunterkünften formuliert:</a:t>
            </a:r>
          </a:p>
          <a:p>
            <a:pPr marL="0" indent="0">
              <a:buNone/>
            </a:pPr>
            <a:r>
              <a:rPr lang="de-DE" i="1" dirty="0"/>
              <a:t>„Die Beauftragten der Gemeinde sind berechtigt, die Unterkünfte in angemessenen Abständen und nach rechtzeitiger Ankündigung werktags in der Zeit von 6,00 Uhr bis 22,00 Uhr zu betreten. Sie haben sich dabei gegenüber dem Benutzer auf dessen Verlangen auszuweisen. Bei Gefahr im Verzug kann die Unterkunft ohne Ankündigung jederzeit betreten werden. Zu diesem Zweck wird die Gemeinde einen Wohnungsschlüssel zurückbehalten.“</a:t>
            </a:r>
          </a:p>
          <a:p>
            <a:pPr marL="0" indent="0">
              <a:buNone/>
            </a:pPr>
            <a:r>
              <a:rPr lang="de-DE" dirty="0"/>
              <a:t>Ein von der Gemeinde beauftragter </a:t>
            </a:r>
            <a:r>
              <a:rPr lang="de-DE" b="1" dirty="0"/>
              <a:t>Sicherheitsdienst</a:t>
            </a:r>
            <a:r>
              <a:rPr lang="de-DE" dirty="0"/>
              <a:t> hat keine weitergehenden Befugnisse als die der Gemeinde. Auch seine Maßnahmen unterliegen dem Vorbehalt des Benutzungszwecks. Die Gemeinde hat darauf hinzuwirken, dass auch von den Beauftragten eines Sicherheitsdienstes das Grundrecht auf Unverletzlichkeit der Wohnung beachtet wird.</a:t>
            </a:r>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81</a:t>
            </a:fld>
            <a:endParaRPr lang="en-GB" altLang="de-DE" dirty="0">
              <a:solidFill>
                <a:srgbClr val="000000"/>
              </a:solidFill>
            </a:endParaRPr>
          </a:p>
        </p:txBody>
      </p:sp>
    </p:spTree>
    <p:extLst>
      <p:ext uri="{BB962C8B-B14F-4D97-AF65-F5344CB8AC3E}">
        <p14:creationId xmlns:p14="http://schemas.microsoft.com/office/powerpoint/2010/main" val="312054874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el 1"/>
          <p:cNvSpPr>
            <a:spLocks noGrp="1"/>
          </p:cNvSpPr>
          <p:nvPr>
            <p:ph type="title"/>
          </p:nvPr>
        </p:nvSpPr>
        <p:spPr/>
        <p:txBody>
          <a:bodyPr/>
          <a:lstStyle/>
          <a:p>
            <a:r>
              <a:rPr lang="de-DE" altLang="de-DE" b="1" dirty="0"/>
              <a:t>X. Zweck der Einrichtung </a:t>
            </a:r>
            <a:r>
              <a:rPr lang="de-DE" altLang="de-DE" b="1" dirty="0" smtClean="0"/>
              <a:t>– </a:t>
            </a:r>
            <a:br>
              <a:rPr lang="de-DE" altLang="de-DE" b="1" dirty="0" smtClean="0"/>
            </a:br>
            <a:r>
              <a:rPr lang="de-DE" altLang="de-DE" b="1" dirty="0" smtClean="0"/>
              <a:t>Betretungsrecht</a:t>
            </a:r>
            <a:endParaRPr lang="de-DE" altLang="de-DE" b="1" dirty="0"/>
          </a:p>
        </p:txBody>
      </p:sp>
      <p:sp>
        <p:nvSpPr>
          <p:cNvPr id="75779" name="Inhaltsplatzhalter 2"/>
          <p:cNvSpPr>
            <a:spLocks noGrp="1"/>
          </p:cNvSpPr>
          <p:nvPr>
            <p:ph idx="1"/>
          </p:nvPr>
        </p:nvSpPr>
        <p:spPr/>
        <p:txBody>
          <a:bodyPr>
            <a:normAutofit/>
          </a:bodyPr>
          <a:lstStyle/>
          <a:p>
            <a:pPr>
              <a:lnSpc>
                <a:spcPct val="100000"/>
              </a:lnSpc>
              <a:buFont typeface="Wingdings" pitchFamily="2" charset="2"/>
              <a:buNone/>
            </a:pPr>
            <a:r>
              <a:rPr lang="de-DE" altLang="de-DE" sz="2400" dirty="0"/>
              <a:t>   </a:t>
            </a:r>
            <a:r>
              <a:rPr lang="de-DE" altLang="de-DE" sz="2000" dirty="0"/>
              <a:t>In begründeten Fällen (bei Bestandsaufnahme, Zustandsprotokoll, Behebung von Mängeln, Verdacht zweckwidriger Nutzung </a:t>
            </a:r>
            <a:r>
              <a:rPr lang="de-DE" altLang="de-DE" sz="2000" dirty="0" smtClean="0"/>
              <a:t>und dergleichen) bzw</a:t>
            </a:r>
            <a:r>
              <a:rPr lang="de-DE" altLang="de-DE" sz="2000" dirty="0"/>
              <a:t>. bei Gefahr im Verzug (z. B. Wasserschaden) besteht ein </a:t>
            </a:r>
            <a:r>
              <a:rPr lang="de-DE" altLang="de-DE" sz="2000" b="1" dirty="0"/>
              <a:t>Betretungsrecht</a:t>
            </a:r>
            <a:r>
              <a:rPr lang="de-DE" altLang="de-DE" sz="2000" dirty="0"/>
              <a:t> der Gemeinde. </a:t>
            </a:r>
          </a:p>
          <a:p>
            <a:pPr marL="0" indent="0">
              <a:lnSpc>
                <a:spcPct val="100000"/>
              </a:lnSpc>
              <a:buNone/>
            </a:pPr>
            <a:r>
              <a:rPr lang="de-DE" altLang="de-DE" sz="2000" b="1" dirty="0"/>
              <a:t>    Anordnung und Durchsetzung:</a:t>
            </a:r>
            <a:r>
              <a:rPr lang="de-DE" altLang="de-DE" sz="2000" dirty="0"/>
              <a:t> </a:t>
            </a:r>
          </a:p>
          <a:p>
            <a:pPr>
              <a:lnSpc>
                <a:spcPct val="100000"/>
              </a:lnSpc>
              <a:buNone/>
            </a:pPr>
            <a:r>
              <a:rPr lang="de-DE" altLang="de-DE" sz="2000" dirty="0"/>
              <a:t>   - Erlass einer Grundverfügung (=VA), die zum Dulden des Betretens verpflichtet </a:t>
            </a:r>
            <a:r>
              <a:rPr lang="de-DE" altLang="de-DE" sz="2000" i="1" dirty="0"/>
              <a:t>(„Sie sind verpflichtet, das Betreten ihrer Notunterkunft in der … Str. am … (Datum) um… (Uhrzeit) durch Vertreter der Gemeinde …. zu dulden“.</a:t>
            </a:r>
            <a:r>
              <a:rPr lang="de-DE" altLang="de-DE" sz="2000" dirty="0"/>
              <a:t>    </a:t>
            </a:r>
          </a:p>
          <a:p>
            <a:pPr>
              <a:lnSpc>
                <a:spcPct val="100000"/>
              </a:lnSpc>
              <a:buNone/>
            </a:pPr>
            <a:r>
              <a:rPr lang="de-DE" altLang="de-DE" sz="2000" b="1" dirty="0"/>
              <a:t>     Ermächtigungsgrundlage für die Duldungsverfügung</a:t>
            </a:r>
            <a:r>
              <a:rPr lang="de-DE" altLang="de-DE" sz="2000" dirty="0"/>
              <a:t>: entweder aus der Benutzungssatzung oder direkt aus </a:t>
            </a:r>
            <a:r>
              <a:rPr lang="de-DE" altLang="de-DE" sz="2000" dirty="0" smtClean="0"/>
              <a:t>öffentlich-rechtliches </a:t>
            </a:r>
            <a:r>
              <a:rPr lang="de-DE" altLang="de-DE" sz="2000" dirty="0"/>
              <a:t>Benutzungsverhältnis.</a:t>
            </a:r>
          </a:p>
          <a:p>
            <a:pPr>
              <a:lnSpc>
                <a:spcPct val="100000"/>
              </a:lnSpc>
              <a:buNone/>
            </a:pPr>
            <a:r>
              <a:rPr lang="de-DE" altLang="de-DE" sz="2000" dirty="0"/>
              <a:t>  - Vollstreckung der vollstreckbaren Verfügung (Beachte: Anordnung der sofortigen Vollziehung erforderlich) durch unmittelbaren Zwang, da unvertretbare Handlung geschuldet.</a:t>
            </a:r>
          </a:p>
          <a:p>
            <a:pPr>
              <a:buFont typeface="Wingdings" pitchFamily="2" charset="2"/>
              <a:buNone/>
            </a:pPr>
            <a:endParaRPr lang="de-DE" alt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82</a:t>
            </a:fld>
            <a:endParaRPr lang="en-GB" altLang="de-DE" dirty="0">
              <a:solidFill>
                <a:srgbClr val="000000"/>
              </a:solidFill>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 xmlns:a16="http://schemas.microsoft.com/office/drawing/2014/main" id="{B5727577-0006-4FBB-B759-E2CB629C0E64}"/>
              </a:ext>
            </a:extLst>
          </p:cNvPr>
          <p:cNvSpPr>
            <a:spLocks noGrp="1"/>
          </p:cNvSpPr>
          <p:nvPr>
            <p:ph idx="1"/>
          </p:nvPr>
        </p:nvSpPr>
        <p:spPr/>
        <p:txBody>
          <a:bodyPr>
            <a:normAutofit/>
          </a:bodyPr>
          <a:lstStyle/>
          <a:p>
            <a:pPr marL="0" indent="0">
              <a:buNone/>
            </a:pPr>
            <a:r>
              <a:rPr lang="de-DE" dirty="0"/>
              <a:t>In Eil- oder Notfällen bzw. bei Gefahr im Verzug (z.B. Wasserschaden / Gasgeruch, Gesundheitsgefahr </a:t>
            </a:r>
            <a:r>
              <a:rPr lang="de-DE" dirty="0" smtClean="0"/>
              <a:t>und dergleichen) </a:t>
            </a:r>
            <a:r>
              <a:rPr lang="de-DE" dirty="0"/>
              <a:t>kann von der Sicherheitsbehörde gegenüber dem Bewohner auch eine mündliche Verfügung erlassen werden, durch diese der Bewohner verpflichtet wird, das sofortige Betreten der Unterkunft zur Überprüfung eines Schadens zu dulden. Diese Verfügung kann auch durch Polizeivollzugsbeamte sofort vollstreckt werden. </a:t>
            </a:r>
          </a:p>
          <a:p>
            <a:pPr marL="0" indent="0">
              <a:buNone/>
            </a:pPr>
            <a:r>
              <a:rPr lang="de-DE" b="1" dirty="0"/>
              <a:t>Praxistipp: </a:t>
            </a:r>
            <a:r>
              <a:rPr lang="de-DE" dirty="0"/>
              <a:t>Betreten nur in Anwesenheit von mindestens zwei Behördenvertretern / Dokumentation durch Lichtbilder / Aktenvermerke</a:t>
            </a:r>
          </a:p>
        </p:txBody>
      </p:sp>
      <p:sp>
        <p:nvSpPr>
          <p:cNvPr id="5" name="Titel 1"/>
          <p:cNvSpPr txBox="1">
            <a:spLocks/>
          </p:cNvSpPr>
          <p:nvPr/>
        </p:nvSpPr>
        <p:spPr>
          <a:xfrm>
            <a:off x="838200" y="32974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altLang="de-DE" b="1" dirty="0" smtClean="0"/>
              <a:t>X. Zweck der Einrichtung – </a:t>
            </a:r>
            <a:br>
              <a:rPr lang="de-DE" altLang="de-DE" b="1" dirty="0" smtClean="0"/>
            </a:br>
            <a:r>
              <a:rPr lang="de-DE" altLang="de-DE" b="1" dirty="0" smtClean="0"/>
              <a:t>Betretungsrecht</a:t>
            </a:r>
            <a:endParaRPr lang="de-DE" altLang="de-DE" b="1"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83</a:t>
            </a:fld>
            <a:endParaRPr lang="en-GB" altLang="de-DE" dirty="0">
              <a:solidFill>
                <a:srgbClr val="000000"/>
              </a:solidFill>
            </a:endParaRPr>
          </a:p>
        </p:txBody>
      </p:sp>
    </p:spTree>
    <p:extLst>
      <p:ext uri="{BB962C8B-B14F-4D97-AF65-F5344CB8AC3E}">
        <p14:creationId xmlns:p14="http://schemas.microsoft.com/office/powerpoint/2010/main" val="330242201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B926C1FB-61A4-41CC-BB2F-691AE020DCFC}"/>
              </a:ext>
            </a:extLst>
          </p:cNvPr>
          <p:cNvSpPr>
            <a:spLocks noGrp="1"/>
          </p:cNvSpPr>
          <p:nvPr>
            <p:ph type="title"/>
          </p:nvPr>
        </p:nvSpPr>
        <p:spPr/>
        <p:txBody>
          <a:bodyPr/>
          <a:lstStyle/>
          <a:p>
            <a:r>
              <a:rPr lang="de-DE" b="1" dirty="0"/>
              <a:t>X. Benutzungsverhältnis – Auseinandersetzungen unter Mitbewohnern</a:t>
            </a:r>
          </a:p>
        </p:txBody>
      </p:sp>
      <p:sp>
        <p:nvSpPr>
          <p:cNvPr id="3" name="Inhaltsplatzhalter 2">
            <a:extLst>
              <a:ext uri="{FF2B5EF4-FFF2-40B4-BE49-F238E27FC236}">
                <a16:creationId xmlns="" xmlns:a16="http://schemas.microsoft.com/office/drawing/2014/main" id="{59E5BDBA-18FB-4D2F-81ED-95AD7AE78423}"/>
              </a:ext>
            </a:extLst>
          </p:cNvPr>
          <p:cNvSpPr>
            <a:spLocks noGrp="1"/>
          </p:cNvSpPr>
          <p:nvPr>
            <p:ph idx="1"/>
          </p:nvPr>
        </p:nvSpPr>
        <p:spPr/>
        <p:txBody>
          <a:bodyPr>
            <a:normAutofit fontScale="77500" lnSpcReduction="20000"/>
          </a:bodyPr>
          <a:lstStyle/>
          <a:p>
            <a:pPr marL="0" indent="0">
              <a:buNone/>
            </a:pPr>
            <a:r>
              <a:rPr lang="de-DE" dirty="0"/>
              <a:t>Da es sich bei den Obdachlosenunterkünften um eine öffentlich-rechtliche Einrichtung handelt, sind die Gemeinden für einen ordnungsgemäßen und störungsfreien Betrieb verantwortlich. Sie haben auch dafür zu sorgen, </a:t>
            </a:r>
            <a:r>
              <a:rPr lang="de-DE" dirty="0" smtClean="0"/>
              <a:t>dass </a:t>
            </a:r>
            <a:r>
              <a:rPr lang="de-DE" dirty="0"/>
              <a:t>die Hausordnung von jedem Bewohner und auch von den Gästen eingehalten wird.</a:t>
            </a:r>
          </a:p>
          <a:p>
            <a:pPr marL="0" indent="0">
              <a:buNone/>
            </a:pPr>
            <a:r>
              <a:rPr lang="de-DE" dirty="0"/>
              <a:t>Die Gemeinde haftet aber nicht für das rechtswidrige und schuldhafte Verhalten der Bewohner oder von Gästen. </a:t>
            </a:r>
          </a:p>
          <a:p>
            <a:pPr marL="0" indent="0">
              <a:buNone/>
            </a:pPr>
            <a:r>
              <a:rPr lang="de-DE" dirty="0"/>
              <a:t>Drohen allerdings Mitbewohnern ernsthaft Gefahren für Leib und Leben durch einen Mitbewohner / Gast, muss die Gemeinde handeln.  Nutzen Ermahnungen nichts, muss sie notfalls den Störenfried durch Umsetzung / Hausverbote / Räumung aus der Unterkunft entfernen. </a:t>
            </a:r>
          </a:p>
          <a:p>
            <a:pPr marL="0" indent="0">
              <a:buNone/>
            </a:pPr>
            <a:r>
              <a:rPr lang="de-DE" b="1" dirty="0"/>
              <a:t>Praxistipp: </a:t>
            </a:r>
            <a:r>
              <a:rPr lang="de-DE" dirty="0"/>
              <a:t>Alle Störungen / Maßnahmen sollten dokumentiert werden. Notfalls ist auch ein Arzt einzuschalten.</a:t>
            </a:r>
          </a:p>
          <a:p>
            <a:pPr marL="0" indent="0">
              <a:buNone/>
            </a:pPr>
            <a:r>
              <a:rPr lang="de-DE" dirty="0"/>
              <a:t>In der Praxis bewährt sich auch die regelmäßige Betreuung von Obdachloseneinrichtungen durch die Träger der Wohlfahrtsverbände wie Caritas, Diakonie </a:t>
            </a:r>
            <a:r>
              <a:rPr lang="de-DE" dirty="0" smtClean="0"/>
              <a:t>und dergleichen. Hier </a:t>
            </a:r>
            <a:r>
              <a:rPr lang="de-DE" dirty="0"/>
              <a:t>empfiehlt sich der Abschluss von entsprechenden längerfristigen Betreuungsverträgen. </a:t>
            </a:r>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84</a:t>
            </a:fld>
            <a:endParaRPr lang="en-GB" altLang="de-DE" dirty="0">
              <a:solidFill>
                <a:srgbClr val="000000"/>
              </a:solidFill>
            </a:endParaRPr>
          </a:p>
        </p:txBody>
      </p:sp>
    </p:spTree>
    <p:extLst>
      <p:ext uri="{BB962C8B-B14F-4D97-AF65-F5344CB8AC3E}">
        <p14:creationId xmlns:p14="http://schemas.microsoft.com/office/powerpoint/2010/main" val="133740714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82D48E79-CCFE-4CC8-9434-6807651ED7E0}"/>
              </a:ext>
            </a:extLst>
          </p:cNvPr>
          <p:cNvSpPr>
            <a:spLocks noGrp="1"/>
          </p:cNvSpPr>
          <p:nvPr>
            <p:ph type="title"/>
          </p:nvPr>
        </p:nvSpPr>
        <p:spPr/>
        <p:txBody>
          <a:bodyPr>
            <a:normAutofit/>
          </a:bodyPr>
          <a:lstStyle/>
          <a:p>
            <a:r>
              <a:rPr lang="de-DE" b="1" dirty="0"/>
              <a:t>X. Benutzungsverhältnis - Umzugsgut</a:t>
            </a:r>
          </a:p>
        </p:txBody>
      </p:sp>
      <p:sp>
        <p:nvSpPr>
          <p:cNvPr id="3" name="Inhaltsplatzhalter 2">
            <a:extLst>
              <a:ext uri="{FF2B5EF4-FFF2-40B4-BE49-F238E27FC236}">
                <a16:creationId xmlns="" xmlns:a16="http://schemas.microsoft.com/office/drawing/2014/main" id="{2647136E-FFD2-4367-9490-6C807E49A97A}"/>
              </a:ext>
            </a:extLst>
          </p:cNvPr>
          <p:cNvSpPr>
            <a:spLocks noGrp="1"/>
          </p:cNvSpPr>
          <p:nvPr>
            <p:ph idx="1"/>
          </p:nvPr>
        </p:nvSpPr>
        <p:spPr/>
        <p:txBody>
          <a:bodyPr>
            <a:normAutofit fontScale="92500" lnSpcReduction="20000"/>
          </a:bodyPr>
          <a:lstStyle/>
          <a:p>
            <a:pPr marL="0" indent="0">
              <a:buNone/>
            </a:pPr>
            <a:r>
              <a:rPr lang="de-DE" sz="3200" dirty="0"/>
              <a:t>Die Unterbringung obdachloser Personen soll ihrem Wesen nach als sicherheitsrechtlicher Notmaßnahme entsprechend grundsätzlich nur für einen begrenzten Zeitraum erfolgen; die Beseitigung der Obdachlosigkeit durch menschenwürdige Unterbringung ist das  vorrangige sicherheitsrechtliche Ziel</a:t>
            </a:r>
          </a:p>
          <a:p>
            <a:pPr marL="0" indent="0">
              <a:buNone/>
            </a:pPr>
            <a:r>
              <a:rPr lang="de-DE" sz="3200" dirty="0"/>
              <a:t>Dabei kann auf ein etwaiges Umzugsgut des Betroffenen keine Rücksicht genommen werden (BayVGH, Beschluss vom 27.12. 2017 4 CS 17.1450, </a:t>
            </a:r>
            <a:r>
              <a:rPr lang="de-DE" sz="3200" dirty="0" err="1"/>
              <a:t>juris</a:t>
            </a:r>
            <a:r>
              <a:rPr lang="de-DE" sz="3200" dirty="0"/>
              <a:t>, </a:t>
            </a:r>
            <a:r>
              <a:rPr lang="de-DE" sz="3200" dirty="0" err="1"/>
              <a:t>Rn</a:t>
            </a:r>
            <a:r>
              <a:rPr lang="de-DE" sz="3200" dirty="0"/>
              <a:t> 16).</a:t>
            </a:r>
          </a:p>
          <a:p>
            <a:pPr marL="0" indent="0">
              <a:buNone/>
            </a:pPr>
            <a:r>
              <a:rPr lang="de-DE" sz="3200" dirty="0"/>
              <a:t>VG München: Die Obdachlosenbehörde ist nicht verpflichtet, Lagerflächen für die Einstellung von Hausrat zur Verfügung zu stellen (Beschluss vom 30.07.2019 – M 22 E 19.3507, </a:t>
            </a:r>
            <a:r>
              <a:rPr lang="de-DE" sz="3200" dirty="0" err="1"/>
              <a:t>juris</a:t>
            </a:r>
            <a:r>
              <a:rPr lang="de-DE" sz="3200" dirty="0"/>
              <a:t>, </a:t>
            </a:r>
            <a:r>
              <a:rPr lang="de-DE" sz="3200" dirty="0" err="1"/>
              <a:t>Rn</a:t>
            </a:r>
            <a:r>
              <a:rPr lang="de-DE" sz="3200" dirty="0"/>
              <a:t> 18).</a:t>
            </a:r>
          </a:p>
          <a:p>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85</a:t>
            </a:fld>
            <a:endParaRPr lang="en-GB" altLang="de-DE" dirty="0">
              <a:solidFill>
                <a:srgbClr val="000000"/>
              </a:solidFill>
            </a:endParaRPr>
          </a:p>
        </p:txBody>
      </p:sp>
    </p:spTree>
    <p:extLst>
      <p:ext uri="{BB962C8B-B14F-4D97-AF65-F5344CB8AC3E}">
        <p14:creationId xmlns:p14="http://schemas.microsoft.com/office/powerpoint/2010/main" val="95493835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el 1"/>
          <p:cNvSpPr>
            <a:spLocks noGrp="1"/>
          </p:cNvSpPr>
          <p:nvPr>
            <p:ph type="title"/>
          </p:nvPr>
        </p:nvSpPr>
        <p:spPr/>
        <p:txBody>
          <a:bodyPr/>
          <a:lstStyle/>
          <a:p>
            <a:r>
              <a:rPr lang="de-DE" altLang="de-DE" b="1" dirty="0"/>
              <a:t>X. Sanktionsmöglichkeiten</a:t>
            </a:r>
          </a:p>
        </p:txBody>
      </p:sp>
      <p:sp>
        <p:nvSpPr>
          <p:cNvPr id="77827" name="Inhaltsplatzhalter 2"/>
          <p:cNvSpPr>
            <a:spLocks noGrp="1"/>
          </p:cNvSpPr>
          <p:nvPr>
            <p:ph idx="1"/>
          </p:nvPr>
        </p:nvSpPr>
        <p:spPr/>
        <p:txBody>
          <a:bodyPr>
            <a:normAutofit/>
          </a:bodyPr>
          <a:lstStyle/>
          <a:p>
            <a:pPr>
              <a:lnSpc>
                <a:spcPct val="100000"/>
              </a:lnSpc>
              <a:buFont typeface="Wingdings" pitchFamily="2" charset="2"/>
              <a:buNone/>
            </a:pPr>
            <a:r>
              <a:rPr lang="de-DE" altLang="de-DE" sz="1400" dirty="0"/>
              <a:t>      </a:t>
            </a:r>
            <a:r>
              <a:rPr lang="de-DE" altLang="de-DE" sz="1600" dirty="0"/>
              <a:t>Im Rahmen des öffentlich-rechtlichen Benutzungsverhältnisses stehen der Gemeinde bei Verstößen gegen die Hausordnung / Satzungsregelungen / bei strafbaren Handlungen mehrere Sanktionsmöglichkeiten zu:</a:t>
            </a:r>
          </a:p>
          <a:p>
            <a:pPr>
              <a:lnSpc>
                <a:spcPct val="100000"/>
              </a:lnSpc>
            </a:pPr>
            <a:r>
              <a:rPr lang="de-DE" altLang="de-DE" sz="1600" dirty="0"/>
              <a:t>Dokumentation von Verstößen durch Aktenvermerke / Bilder </a:t>
            </a:r>
            <a:r>
              <a:rPr lang="de-DE" altLang="de-DE" sz="1600" dirty="0" smtClean="0"/>
              <a:t>und dergleichen </a:t>
            </a:r>
            <a:r>
              <a:rPr lang="de-DE" altLang="de-DE" sz="1600" dirty="0"/>
              <a:t>unabdingbar.</a:t>
            </a:r>
          </a:p>
          <a:p>
            <a:pPr>
              <a:lnSpc>
                <a:spcPct val="100000"/>
              </a:lnSpc>
            </a:pPr>
            <a:r>
              <a:rPr lang="de-DE" altLang="de-DE" sz="1600" dirty="0"/>
              <a:t>Ermahnung, gegebenenfalls auch schriftlich. Vorsicht: Regelungscharakter eines abmahnenden Schreibens vermeiden, da sonst anfechtbarer Verwaltungsakt.</a:t>
            </a:r>
          </a:p>
          <a:p>
            <a:pPr>
              <a:lnSpc>
                <a:spcPct val="100000"/>
              </a:lnSpc>
            </a:pPr>
            <a:r>
              <a:rPr lang="de-DE" altLang="de-DE" sz="1600" dirty="0"/>
              <a:t>Einleitung von Ordnungswidrigkeitenverfahren bei Verstoß gegen bußgeldbewehrte Regelungen.</a:t>
            </a:r>
          </a:p>
          <a:p>
            <a:pPr>
              <a:lnSpc>
                <a:spcPct val="100000"/>
              </a:lnSpc>
            </a:pPr>
            <a:r>
              <a:rPr lang="de-DE" altLang="de-DE" sz="1600" dirty="0"/>
              <a:t>Erlass einer Umsetzungsverfügung  - auch zur Verschlechterung des Unterbringungsstandards.</a:t>
            </a:r>
          </a:p>
          <a:p>
            <a:pPr>
              <a:lnSpc>
                <a:spcPct val="100000"/>
              </a:lnSpc>
            </a:pPr>
            <a:r>
              <a:rPr lang="de-DE" altLang="de-DE" sz="1600" dirty="0"/>
              <a:t>Erlass von (öffentlich-rechtlichen) Aufenthalts- und Hausverboten.</a:t>
            </a:r>
          </a:p>
          <a:p>
            <a:pPr>
              <a:lnSpc>
                <a:spcPct val="100000"/>
              </a:lnSpc>
            </a:pPr>
            <a:r>
              <a:rPr lang="de-DE" altLang="de-DE" sz="1600" dirty="0"/>
              <a:t>Erlass einer Räumungsverfügung.</a:t>
            </a:r>
          </a:p>
          <a:p>
            <a:pPr>
              <a:lnSpc>
                <a:spcPct val="100000"/>
              </a:lnSpc>
            </a:pPr>
            <a:r>
              <a:rPr lang="de-DE" altLang="de-DE" sz="1600" dirty="0"/>
              <a:t>Bei Verstößen gegen Strafgesetze kann Strafanzeige / -antrag gestellt werden.</a:t>
            </a:r>
          </a:p>
          <a:p>
            <a:pPr>
              <a:lnSpc>
                <a:spcPct val="100000"/>
              </a:lnSpc>
            </a:pPr>
            <a:r>
              <a:rPr lang="de-DE" altLang="de-DE" sz="1600" dirty="0"/>
              <a:t>Bei mutwilligen / vorsätzlichen Sachbeschädigungen kommen Schadensersatzansprüche nach § 823 ff. BGB in Betracht.</a:t>
            </a:r>
            <a:endParaRPr lang="de-DE" altLang="de-DE" sz="1400" dirty="0"/>
          </a:p>
        </p:txBody>
      </p:sp>
      <p:sp>
        <p:nvSpPr>
          <p:cNvPr id="5"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86</a:t>
            </a:fld>
            <a:endParaRPr lang="en-GB" altLang="de-DE" dirty="0">
              <a:solidFill>
                <a:srgbClr val="000000"/>
              </a:solidFill>
            </a:endParaRPr>
          </a:p>
        </p:txBody>
      </p:sp>
    </p:spTree>
    <p:extLst>
      <p:ext uri="{BB962C8B-B14F-4D97-AF65-F5344CB8AC3E}">
        <p14:creationId xmlns:p14="http://schemas.microsoft.com/office/powerpoint/2010/main" val="110401750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el 1"/>
          <p:cNvSpPr>
            <a:spLocks noGrp="1"/>
          </p:cNvSpPr>
          <p:nvPr>
            <p:ph type="title"/>
          </p:nvPr>
        </p:nvSpPr>
        <p:spPr/>
        <p:txBody>
          <a:bodyPr/>
          <a:lstStyle/>
          <a:p>
            <a:r>
              <a:rPr lang="de-DE" altLang="de-DE" b="1" dirty="0"/>
              <a:t>X. Sanktionsmöglichkeiten</a:t>
            </a:r>
          </a:p>
        </p:txBody>
      </p:sp>
      <p:sp>
        <p:nvSpPr>
          <p:cNvPr id="81923" name="Inhaltsplatzhalter 2"/>
          <p:cNvSpPr>
            <a:spLocks noGrp="1"/>
          </p:cNvSpPr>
          <p:nvPr>
            <p:ph idx="1"/>
          </p:nvPr>
        </p:nvSpPr>
        <p:spPr/>
        <p:txBody>
          <a:bodyPr>
            <a:noAutofit/>
          </a:bodyPr>
          <a:lstStyle/>
          <a:p>
            <a:pPr>
              <a:buFont typeface="Wingdings" pitchFamily="2" charset="2"/>
              <a:buNone/>
            </a:pPr>
            <a:r>
              <a:rPr lang="de-DE" altLang="de-DE" sz="2000" b="1" dirty="0"/>
              <a:t>     Sachverhalt: </a:t>
            </a:r>
            <a:r>
              <a:rPr lang="de-DE" altLang="de-DE" sz="2000" dirty="0"/>
              <a:t>O war lebte schon seit längerer Zeit in einer </a:t>
            </a:r>
            <a:r>
              <a:rPr lang="de-DE" altLang="de-DE" sz="2000" dirty="0" smtClean="0"/>
              <a:t>städtischen </a:t>
            </a:r>
            <a:r>
              <a:rPr lang="de-DE" altLang="de-DE" sz="2000" dirty="0"/>
              <a:t>Notunterkunft. Er bezahlte aber nicht die festgesetzten Benutzungsgebühren. Aus diesem Grund weigerte sich die Gemeinde, O weiterhin in ihren Notunterkünften </a:t>
            </a:r>
            <a:r>
              <a:rPr lang="de-DE" altLang="de-DE" sz="2000" dirty="0" smtClean="0"/>
              <a:t>unterzubringen</a:t>
            </a:r>
            <a:r>
              <a:rPr lang="de-DE" altLang="de-DE" sz="2000" dirty="0"/>
              <a:t>.</a:t>
            </a:r>
          </a:p>
          <a:p>
            <a:pPr>
              <a:buFont typeface="Wingdings" pitchFamily="2" charset="2"/>
              <a:buNone/>
            </a:pPr>
            <a:r>
              <a:rPr lang="de-DE" altLang="de-DE" sz="2000" dirty="0"/>
              <a:t>     </a:t>
            </a:r>
            <a:r>
              <a:rPr lang="de-DE" altLang="de-DE" sz="2000" b="1" dirty="0"/>
              <a:t>VG Osnabrück: </a:t>
            </a:r>
            <a:r>
              <a:rPr lang="de-DE" altLang="de-DE" sz="2000" dirty="0"/>
              <a:t>Die</a:t>
            </a:r>
            <a:r>
              <a:rPr lang="de-DE" altLang="de-DE" sz="2000" b="1" dirty="0"/>
              <a:t> </a:t>
            </a:r>
            <a:r>
              <a:rPr lang="de-DE" altLang="de-DE" sz="2000" dirty="0"/>
              <a:t>Zuweisung einer Unterkunft darf auch bei zahlungsunwilligen Obdachlosen nicht von der Zahlung von Benutzungsgebühren abhängig gemacht werden. Die Kommune ist auf die Durchsetzung ihrer Forderungen nach dem Verwaltungsvollstreckungsgesetz (</a:t>
            </a:r>
            <a:r>
              <a:rPr lang="de-DE" altLang="de-DE" sz="2000" dirty="0" err="1"/>
              <a:t>LVwVG</a:t>
            </a:r>
            <a:r>
              <a:rPr lang="de-DE" altLang="de-DE" sz="2000" dirty="0"/>
              <a:t>) angewiesen (B . v. 16.07.2012 – 6 B 57/12, </a:t>
            </a:r>
            <a:r>
              <a:rPr lang="de-DE" altLang="de-DE" sz="2000" dirty="0" err="1"/>
              <a:t>juris</a:t>
            </a:r>
            <a:r>
              <a:rPr lang="de-DE" altLang="de-DE" sz="2000" dirty="0"/>
              <a:t>.</a:t>
            </a:r>
          </a:p>
          <a:p>
            <a:pPr>
              <a:buFont typeface="Wingdings" pitchFamily="2" charset="2"/>
              <a:buNone/>
            </a:pPr>
            <a:r>
              <a:rPr lang="de-DE" altLang="de-DE" sz="2000" dirty="0"/>
              <a:t>    Die Gemeinde wurde daher verpflichtet, O weiter </a:t>
            </a:r>
            <a:r>
              <a:rPr lang="de-DE" altLang="de-DE" sz="2000" dirty="0" smtClean="0"/>
              <a:t>unterzubringen</a:t>
            </a:r>
            <a:r>
              <a:rPr lang="de-DE" altLang="de-DE" sz="2000" dirty="0"/>
              <a:t>. Sie durfte die weitere Einweisung des O nicht von dessen Bereitschaft abhängig machen, die Benutzungsgebühr zu bezahlen.</a:t>
            </a:r>
          </a:p>
        </p:txBody>
      </p:sp>
      <p:sp>
        <p:nvSpPr>
          <p:cNvPr id="5"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87</a:t>
            </a:fld>
            <a:endParaRPr lang="en-GB" altLang="de-DE" dirty="0">
              <a:solidFill>
                <a:srgbClr val="000000"/>
              </a:solidFill>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el 1"/>
          <p:cNvSpPr>
            <a:spLocks noGrp="1"/>
          </p:cNvSpPr>
          <p:nvPr>
            <p:ph type="title"/>
          </p:nvPr>
        </p:nvSpPr>
        <p:spPr/>
        <p:txBody>
          <a:bodyPr/>
          <a:lstStyle/>
          <a:p>
            <a:r>
              <a:rPr lang="de-DE" altLang="de-DE" b="1" dirty="0"/>
              <a:t>X. Sanktionsmöglichkeiten</a:t>
            </a:r>
          </a:p>
        </p:txBody>
      </p:sp>
      <p:sp>
        <p:nvSpPr>
          <p:cNvPr id="82947" name="Inhaltsplatzhalter 2"/>
          <p:cNvSpPr>
            <a:spLocks noGrp="1"/>
          </p:cNvSpPr>
          <p:nvPr>
            <p:ph idx="1"/>
          </p:nvPr>
        </p:nvSpPr>
        <p:spPr/>
        <p:txBody>
          <a:bodyPr>
            <a:normAutofit fontScale="70000" lnSpcReduction="20000"/>
          </a:bodyPr>
          <a:lstStyle/>
          <a:p>
            <a:pPr marL="0" indent="0">
              <a:buNone/>
            </a:pPr>
            <a:r>
              <a:rPr lang="de-DE" altLang="de-DE" b="1" dirty="0"/>
              <a:t>Sachverhalt:</a:t>
            </a:r>
          </a:p>
          <a:p>
            <a:pPr marL="0" indent="0">
              <a:buNone/>
            </a:pPr>
            <a:r>
              <a:rPr lang="de-DE" altLang="de-DE" dirty="0"/>
              <a:t>Der eingewiesene O. hat wiederholt und schwerwiegend gegen die Hausordnung verstoßen. U.a. konsumierte er in seiner Unterkunft und in anderen Räumen Drogen. Die Behörde hob daraufhin den Zuweisungsbescheid auf und ordnete die sofortige Vollziehung und Räumung der Unterkunft an.</a:t>
            </a:r>
          </a:p>
          <a:p>
            <a:pPr marL="0" indent="0">
              <a:buNone/>
            </a:pPr>
            <a:r>
              <a:rPr lang="de-DE" altLang="de-DE" dirty="0"/>
              <a:t>Gegen diese Verfügung erhob der O. Widerspruch und beantragte beim zuständigen Verwaltungsgericht (VG) die Wiederherstellung der aufschiebenden Wirkung anzuordnen.</a:t>
            </a:r>
          </a:p>
          <a:p>
            <a:pPr marL="0" indent="0">
              <a:buNone/>
            </a:pPr>
            <a:r>
              <a:rPr lang="de-DE" altLang="de-DE" dirty="0"/>
              <a:t>Das VG  (= Verwaltungsgericht) hat den Eilantrag auf Anordnung der aufschiebenden Wirkung des Widerspruchs bzw. auf Verpflichtung der Gemeinde nach § (80 Abs. 5 VwGO) zur Unterbringung abgelehnt. </a:t>
            </a:r>
          </a:p>
          <a:p>
            <a:pPr marL="0" indent="0">
              <a:buNone/>
            </a:pPr>
            <a:r>
              <a:rPr lang="de-DE" altLang="de-DE" dirty="0"/>
              <a:t>Nach Ansicht des Gerichts war die Aufhebung der Zuweisung und die Räumungsanordnung  wegen der zahlreichen Verstöße gegen die Hausordnung rechtmäßig. </a:t>
            </a:r>
          </a:p>
          <a:p>
            <a:pPr marL="0" indent="0">
              <a:buNone/>
            </a:pPr>
            <a:r>
              <a:rPr lang="de-DE" altLang="de-DE" dirty="0"/>
              <a:t>Die Gemeinde hat aber dafür Sorge zu tragen, dass dem O. eine anderweitige Übernachtungsmöglichkeit (z.B. Notschlafstelle bei der Drogenhilfe) zur Verfügung steht. Dadurch erfüllt sie ihre Aufgabe, Gefahren abzuwehren (</a:t>
            </a:r>
            <a:r>
              <a:rPr lang="de-DE" altLang="de-DE" b="1" dirty="0"/>
              <a:t>VG Augsburg: </a:t>
            </a:r>
            <a:r>
              <a:rPr lang="de-DE" altLang="de-DE" dirty="0"/>
              <a:t>B.v.16.04.2013-Au 7 E 13.528).</a:t>
            </a:r>
          </a:p>
        </p:txBody>
      </p:sp>
      <p:sp>
        <p:nvSpPr>
          <p:cNvPr id="5"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88</a:t>
            </a:fld>
            <a:endParaRPr lang="en-GB" altLang="de-DE" dirty="0">
              <a:solidFill>
                <a:srgbClr val="000000"/>
              </a:solidFill>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el 1"/>
          <p:cNvSpPr>
            <a:spLocks noGrp="1"/>
          </p:cNvSpPr>
          <p:nvPr>
            <p:ph type="title"/>
          </p:nvPr>
        </p:nvSpPr>
        <p:spPr>
          <a:xfrm>
            <a:off x="1631950" y="260350"/>
            <a:ext cx="7532688" cy="1284288"/>
          </a:xfrm>
        </p:spPr>
        <p:txBody>
          <a:bodyPr/>
          <a:lstStyle/>
          <a:p>
            <a:r>
              <a:rPr lang="de-DE" altLang="de-DE" b="1" dirty="0" smtClean="0"/>
              <a:t>X</a:t>
            </a:r>
            <a:r>
              <a:rPr lang="de-DE" altLang="de-DE" b="1" dirty="0"/>
              <a:t>. Hausverbot</a:t>
            </a:r>
          </a:p>
        </p:txBody>
      </p:sp>
      <p:sp>
        <p:nvSpPr>
          <p:cNvPr id="78851" name="Inhaltsplatzhalter 2"/>
          <p:cNvSpPr>
            <a:spLocks noGrp="1"/>
          </p:cNvSpPr>
          <p:nvPr>
            <p:ph idx="1"/>
          </p:nvPr>
        </p:nvSpPr>
        <p:spPr>
          <a:xfrm>
            <a:off x="1919289" y="1700213"/>
            <a:ext cx="8218487" cy="4400550"/>
          </a:xfrm>
        </p:spPr>
        <p:txBody>
          <a:bodyPr>
            <a:normAutofit lnSpcReduction="10000"/>
          </a:bodyPr>
          <a:lstStyle/>
          <a:p>
            <a:pPr>
              <a:lnSpc>
                <a:spcPct val="100000"/>
              </a:lnSpc>
              <a:buFont typeface="Wingdings" pitchFamily="2" charset="2"/>
              <a:buNone/>
            </a:pPr>
            <a:r>
              <a:rPr lang="de-DE" altLang="de-DE" dirty="0"/>
              <a:t>  </a:t>
            </a:r>
            <a:r>
              <a:rPr lang="de-DE" altLang="de-DE" sz="2000" dirty="0"/>
              <a:t>Die Gemeinde hat bei der Anordnung / Durchsetzung eines Hausverbots für eine Obdachlosenunterkunft Wahlfreiheit:</a:t>
            </a:r>
          </a:p>
          <a:p>
            <a:pPr>
              <a:lnSpc>
                <a:spcPct val="100000"/>
              </a:lnSpc>
            </a:pPr>
            <a:r>
              <a:rPr lang="de-DE" altLang="de-DE" sz="2000" b="1" dirty="0"/>
              <a:t>Öffentlich-rechtliches </a:t>
            </a:r>
            <a:r>
              <a:rPr lang="de-DE" altLang="de-DE" sz="2000" dirty="0"/>
              <a:t>Hausverbot durch Erlass eines Verwaltungsaktes unter Anordnung der sofortigen Vollziehung / Androhung von Zwangsgeld / unmittelbarem Zwang</a:t>
            </a:r>
          </a:p>
          <a:p>
            <a:pPr>
              <a:lnSpc>
                <a:spcPct val="100000"/>
              </a:lnSpc>
              <a:buFont typeface="Wingdings" pitchFamily="2" charset="2"/>
              <a:buNone/>
            </a:pPr>
            <a:r>
              <a:rPr lang="de-DE" altLang="de-DE" sz="2000" dirty="0"/>
              <a:t>      oder</a:t>
            </a:r>
          </a:p>
          <a:p>
            <a:pPr>
              <a:lnSpc>
                <a:spcPct val="100000"/>
              </a:lnSpc>
            </a:pPr>
            <a:r>
              <a:rPr lang="de-DE" altLang="de-DE" sz="2000" dirty="0"/>
              <a:t>Privatrechtliches Hausverbot</a:t>
            </a:r>
          </a:p>
          <a:p>
            <a:pPr>
              <a:lnSpc>
                <a:spcPct val="100000"/>
              </a:lnSpc>
            </a:pPr>
            <a:r>
              <a:rPr lang="de-DE" altLang="de-DE" sz="2000" dirty="0"/>
              <a:t>Aus der Hausverbotsverfügung muss erkennbar sein, welches Mittel die Behörde wählt, also ob ein öffentlich- oder </a:t>
            </a:r>
            <a:r>
              <a:rPr lang="de-DE" altLang="de-DE" sz="2000" dirty="0" smtClean="0"/>
              <a:t>privatrechtliches </a:t>
            </a:r>
            <a:r>
              <a:rPr lang="de-DE" altLang="de-DE" sz="2000" dirty="0"/>
              <a:t>Hausverbot vorliegt. </a:t>
            </a:r>
          </a:p>
          <a:p>
            <a:pPr>
              <a:lnSpc>
                <a:spcPct val="100000"/>
              </a:lnSpc>
            </a:pPr>
            <a:r>
              <a:rPr lang="de-DE" altLang="de-DE" sz="2000" b="1" dirty="0"/>
              <a:t>Der Erlass eines öffentlich-rechtlichen Verbots wird empfohlen (Erlass eines Hausverbotsbescheids und Vollstreckung durch die Gemeinde).</a:t>
            </a:r>
          </a:p>
          <a:p>
            <a:pPr>
              <a:buFont typeface="Wingdings" pitchFamily="2" charset="2"/>
              <a:buNone/>
            </a:pPr>
            <a:endParaRPr lang="de-DE" altLang="de-DE" dirty="0"/>
          </a:p>
          <a:p>
            <a:pPr>
              <a:buFont typeface="Wingdings" pitchFamily="2" charset="2"/>
              <a:buNone/>
            </a:pPr>
            <a:endParaRPr lang="de-DE" altLang="de-DE" dirty="0"/>
          </a:p>
          <a:p>
            <a:pPr>
              <a:buFont typeface="Wingdings" pitchFamily="2" charset="2"/>
              <a:buNone/>
            </a:pPr>
            <a:endParaRPr lang="de-DE" altLang="de-DE" dirty="0"/>
          </a:p>
        </p:txBody>
      </p:sp>
      <p:sp>
        <p:nvSpPr>
          <p:cNvPr id="5"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89</a:t>
            </a:fld>
            <a:endParaRPr lang="en-GB" altLang="de-DE" dirty="0">
              <a:solidFill>
                <a:srgbClr val="000000"/>
              </a:solidFill>
            </a:endParaRPr>
          </a:p>
        </p:txBody>
      </p:sp>
    </p:spTree>
    <p:extLst>
      <p:ext uri="{BB962C8B-B14F-4D97-AF65-F5344CB8AC3E}">
        <p14:creationId xmlns:p14="http://schemas.microsoft.com/office/powerpoint/2010/main" val="970606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2601AD6C-673C-446F-9571-5F09D2ECBFDC}"/>
              </a:ext>
            </a:extLst>
          </p:cNvPr>
          <p:cNvSpPr>
            <a:spLocks noGrp="1"/>
          </p:cNvSpPr>
          <p:nvPr>
            <p:ph type="title"/>
          </p:nvPr>
        </p:nvSpPr>
        <p:spPr/>
        <p:txBody>
          <a:bodyPr/>
          <a:lstStyle/>
          <a:p>
            <a:pPr algn="ctr"/>
            <a:r>
              <a:rPr lang="de-DE" b="1" dirty="0"/>
              <a:t>II. Aufgabe der Polizei: Schutz der Grundrechte</a:t>
            </a:r>
          </a:p>
        </p:txBody>
      </p:sp>
      <p:sp>
        <p:nvSpPr>
          <p:cNvPr id="3" name="Inhaltsplatzhalter 2">
            <a:extLst>
              <a:ext uri="{FF2B5EF4-FFF2-40B4-BE49-F238E27FC236}">
                <a16:creationId xmlns="" xmlns:a16="http://schemas.microsoft.com/office/drawing/2014/main" id="{A0492555-E2A1-4656-84E6-D086DB71A7CA}"/>
              </a:ext>
            </a:extLst>
          </p:cNvPr>
          <p:cNvSpPr>
            <a:spLocks noGrp="1"/>
          </p:cNvSpPr>
          <p:nvPr>
            <p:ph idx="1"/>
          </p:nvPr>
        </p:nvSpPr>
        <p:spPr/>
        <p:txBody>
          <a:bodyPr>
            <a:normAutofit fontScale="85000" lnSpcReduction="20000"/>
          </a:bodyPr>
          <a:lstStyle/>
          <a:p>
            <a:pPr marL="0" indent="0">
              <a:buNone/>
            </a:pPr>
            <a:r>
              <a:rPr lang="de-DE" dirty="0"/>
              <a:t>Die </a:t>
            </a:r>
            <a:r>
              <a:rPr lang="de-DE" b="1" dirty="0"/>
              <a:t>staatliche Schutzpflicht</a:t>
            </a:r>
            <a:r>
              <a:rPr lang="de-DE" dirty="0"/>
              <a:t> </a:t>
            </a:r>
            <a:r>
              <a:rPr lang="de-DE" b="1" dirty="0"/>
              <a:t>für obdachlose Menschen </a:t>
            </a:r>
            <a:r>
              <a:rPr lang="de-DE" dirty="0"/>
              <a:t>ergibt sich insbesondere aus Art. 2 Abs. 2 Satz 1 Grundgesetz (GG). Der Schutzbereich dieses Grundrechts umfasst die Gesundheit und damit die körperliche Unversehrtheit und das Leben eines Menschen. Beide Rechtsgüter werden durch die Obdachlosigkeit gefährdet. </a:t>
            </a:r>
          </a:p>
          <a:p>
            <a:pPr marL="0" indent="0">
              <a:buNone/>
            </a:pPr>
            <a:r>
              <a:rPr lang="de-DE" dirty="0"/>
              <a:t>Durch die unfreiwillige Obdachlosigkeit werden weiterhin die </a:t>
            </a:r>
            <a:r>
              <a:rPr lang="de-DE" b="1" dirty="0"/>
              <a:t>Rechte obdachloser Familien </a:t>
            </a:r>
            <a:r>
              <a:rPr lang="de-DE" dirty="0"/>
              <a:t>nach Art. 6 Abs. 1 GG beeinträchtigt. Zum Schutzbereich der Ehe / Lebenspartnerschaft zählt auch das eheliche Zusammenleben. Das Grundrecht begründet die </a:t>
            </a:r>
            <a:r>
              <a:rPr lang="de-DE" b="1" dirty="0"/>
              <a:t>staatliche Schutzpflicht</a:t>
            </a:r>
            <a:r>
              <a:rPr lang="de-DE" dirty="0"/>
              <a:t>, damit ein eheliches Zusammenleben gewährleistet wird. Darüber hinaus beinhaltet Art. 6 Abs. 1 GG das Gebot, Ehe und Familie vor Beeinträchtigungen gesellschaftlicher Kräfte zu schützen und durch staatliche Maßnahmen zu fördern. Aus der </a:t>
            </a:r>
            <a:r>
              <a:rPr lang="de-DE" b="1" dirty="0"/>
              <a:t>Elternpflicht</a:t>
            </a:r>
            <a:r>
              <a:rPr lang="de-DE" dirty="0"/>
              <a:t> (Art. 6 Abs. 2 Satz 1 GG) und dem staatlichen Wächteramt folgt eine </a:t>
            </a:r>
            <a:r>
              <a:rPr lang="de-DE" b="1" dirty="0"/>
              <a:t>Verpflichtung zu einem „</a:t>
            </a:r>
            <a:r>
              <a:rPr lang="de-DE" b="1" dirty="0" err="1"/>
              <a:t>kindwohlgerechtem</a:t>
            </a:r>
            <a:r>
              <a:rPr lang="de-DE" b="1" dirty="0"/>
              <a:t> Handeln“, </a:t>
            </a:r>
            <a:r>
              <a:rPr lang="de-DE" dirty="0"/>
              <a:t>auf das das Kind einen grundgesetzlichen Anspruch hat. Den Bemühungen, die Familien und die Kinder in ihrem Bestand begünstigend zu fördern, steht die Obdachlosigkeit entgegen. Ein „normales“ Familienleben kann in diesem Zustand nicht geführt werden.</a:t>
            </a:r>
          </a:p>
          <a:p>
            <a:endParaRPr lang="de-DE" dirty="0"/>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9</a:t>
            </a:fld>
            <a:endParaRPr lang="en-GB" altLang="de-DE" dirty="0">
              <a:solidFill>
                <a:srgbClr val="000000"/>
              </a:solidFill>
            </a:endParaRPr>
          </a:p>
        </p:txBody>
      </p:sp>
    </p:spTree>
    <p:extLst>
      <p:ext uri="{BB962C8B-B14F-4D97-AF65-F5344CB8AC3E}">
        <p14:creationId xmlns:p14="http://schemas.microsoft.com/office/powerpoint/2010/main" val="425814551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el 1"/>
          <p:cNvSpPr>
            <a:spLocks noGrp="1"/>
          </p:cNvSpPr>
          <p:nvPr>
            <p:ph type="title"/>
          </p:nvPr>
        </p:nvSpPr>
        <p:spPr>
          <a:xfrm>
            <a:off x="1992314" y="115889"/>
            <a:ext cx="7532687" cy="1284287"/>
          </a:xfrm>
        </p:spPr>
        <p:txBody>
          <a:bodyPr>
            <a:normAutofit fontScale="90000"/>
          </a:bodyPr>
          <a:lstStyle/>
          <a:p>
            <a:r>
              <a:rPr lang="de-DE" altLang="de-DE" b="1" dirty="0"/>
              <a:t>X. Öffentlich-rechtliches Hausverbot - Tenor</a:t>
            </a:r>
          </a:p>
        </p:txBody>
      </p:sp>
      <p:sp>
        <p:nvSpPr>
          <p:cNvPr id="80899" name="Inhaltsplatzhalter 2"/>
          <p:cNvSpPr>
            <a:spLocks noGrp="1"/>
          </p:cNvSpPr>
          <p:nvPr>
            <p:ph idx="1"/>
          </p:nvPr>
        </p:nvSpPr>
        <p:spPr>
          <a:xfrm>
            <a:off x="2063750" y="1700213"/>
            <a:ext cx="8218488" cy="4400550"/>
          </a:xfrm>
        </p:spPr>
        <p:txBody>
          <a:bodyPr>
            <a:normAutofit fontScale="85000" lnSpcReduction="20000"/>
          </a:bodyPr>
          <a:lstStyle/>
          <a:p>
            <a:pPr>
              <a:lnSpc>
                <a:spcPct val="100000"/>
              </a:lnSpc>
              <a:buFont typeface="Wingdings" pitchFamily="2" charset="2"/>
              <a:buNone/>
            </a:pPr>
            <a:r>
              <a:rPr lang="de-DE" altLang="de-DE" sz="2000" dirty="0">
                <a:latin typeface="Times New Roman" pitchFamily="18" charset="0"/>
                <a:cs typeface="Times New Roman" pitchFamily="18" charset="0"/>
              </a:rPr>
              <a:t>Verwaltungsbehörde                                          Hannover, den …………….</a:t>
            </a:r>
          </a:p>
          <a:p>
            <a:pPr>
              <a:lnSpc>
                <a:spcPct val="100000"/>
              </a:lnSpc>
              <a:buFont typeface="Wingdings" pitchFamily="2" charset="2"/>
              <a:buNone/>
            </a:pPr>
            <a:endParaRPr lang="de-DE" altLang="de-DE" sz="2000" dirty="0">
              <a:latin typeface="Times New Roman" pitchFamily="18" charset="0"/>
              <a:cs typeface="Times New Roman" pitchFamily="18" charset="0"/>
            </a:endParaRPr>
          </a:p>
          <a:p>
            <a:pPr>
              <a:lnSpc>
                <a:spcPct val="100000"/>
              </a:lnSpc>
              <a:buFont typeface="Wingdings" pitchFamily="2" charset="2"/>
              <a:buNone/>
            </a:pPr>
            <a:r>
              <a:rPr lang="de-DE" altLang="de-DE" sz="2000" dirty="0">
                <a:latin typeface="Times New Roman" pitchFamily="18" charset="0"/>
                <a:cs typeface="Times New Roman" pitchFamily="18" charset="0"/>
              </a:rPr>
              <a:t>An Herrn / Frau</a:t>
            </a:r>
          </a:p>
          <a:p>
            <a:pPr>
              <a:lnSpc>
                <a:spcPct val="100000"/>
              </a:lnSpc>
              <a:buFont typeface="Wingdings" pitchFamily="2" charset="2"/>
              <a:buNone/>
            </a:pPr>
            <a:r>
              <a:rPr lang="de-DE" altLang="de-DE" sz="2000" dirty="0">
                <a:latin typeface="Times New Roman" pitchFamily="18" charset="0"/>
                <a:cs typeface="Times New Roman" pitchFamily="18" charset="0"/>
              </a:rPr>
              <a:t>Bezug: Anhörung vom ………………………. </a:t>
            </a:r>
          </a:p>
          <a:p>
            <a:pPr>
              <a:lnSpc>
                <a:spcPct val="100000"/>
              </a:lnSpc>
              <a:buFont typeface="Wingdings" pitchFamily="2" charset="2"/>
              <a:buNone/>
            </a:pPr>
            <a:endParaRPr lang="de-DE" altLang="de-DE" sz="2000" dirty="0">
              <a:latin typeface="Times New Roman" pitchFamily="18" charset="0"/>
              <a:cs typeface="Times New Roman" pitchFamily="18" charset="0"/>
            </a:endParaRPr>
          </a:p>
          <a:p>
            <a:pPr>
              <a:lnSpc>
                <a:spcPct val="100000"/>
              </a:lnSpc>
              <a:buFont typeface="Wingdings" pitchFamily="2" charset="2"/>
              <a:buNone/>
            </a:pPr>
            <a:r>
              <a:rPr lang="de-DE" altLang="de-DE" sz="2000" dirty="0">
                <a:latin typeface="Times New Roman" pitchFamily="18" charset="0"/>
                <a:cs typeface="Times New Roman" pitchFamily="18" charset="0"/>
              </a:rPr>
              <a:t>Sehr geehrte / r Frau / Herr ……</a:t>
            </a:r>
          </a:p>
          <a:p>
            <a:pPr>
              <a:lnSpc>
                <a:spcPct val="100000"/>
              </a:lnSpc>
              <a:buFont typeface="Wingdings" pitchFamily="2" charset="2"/>
              <a:buNone/>
            </a:pPr>
            <a:r>
              <a:rPr lang="de-DE" altLang="de-DE" sz="2000" dirty="0">
                <a:latin typeface="Times New Roman" pitchFamily="18" charset="0"/>
                <a:cs typeface="Times New Roman" pitchFamily="18" charset="0"/>
              </a:rPr>
              <a:t>Hiermit erlassen wir folgendes </a:t>
            </a:r>
            <a:r>
              <a:rPr lang="de-DE" altLang="de-DE" sz="2000" b="1" dirty="0">
                <a:latin typeface="Times New Roman" pitchFamily="18" charset="0"/>
                <a:cs typeface="Times New Roman" pitchFamily="18" charset="0"/>
              </a:rPr>
              <a:t>Hausverbot</a:t>
            </a:r>
            <a:r>
              <a:rPr lang="de-DE" altLang="de-DE" sz="2000" dirty="0">
                <a:latin typeface="Times New Roman" pitchFamily="18" charset="0"/>
                <a:cs typeface="Times New Roman" pitchFamily="18" charset="0"/>
              </a:rPr>
              <a:t>:</a:t>
            </a:r>
          </a:p>
          <a:p>
            <a:pPr>
              <a:lnSpc>
                <a:spcPct val="100000"/>
              </a:lnSpc>
              <a:buFont typeface="Wingdings" pitchFamily="2" charset="2"/>
              <a:buNone/>
            </a:pPr>
            <a:r>
              <a:rPr lang="de-DE" altLang="de-DE" sz="2000" dirty="0">
                <a:latin typeface="Times New Roman" pitchFamily="18" charset="0"/>
                <a:cs typeface="Times New Roman" pitchFamily="18" charset="0"/>
              </a:rPr>
              <a:t>1.  Ihnen wird mit sofortiger Wirkung untersagt, folgende Räume zu betreten………………...</a:t>
            </a:r>
          </a:p>
          <a:p>
            <a:pPr>
              <a:lnSpc>
                <a:spcPct val="100000"/>
              </a:lnSpc>
              <a:buFont typeface="Wingdings" pitchFamily="2" charset="2"/>
              <a:buNone/>
            </a:pPr>
            <a:r>
              <a:rPr lang="de-DE" altLang="de-DE" sz="2000" dirty="0">
                <a:latin typeface="Times New Roman" pitchFamily="18" charset="0"/>
                <a:cs typeface="Times New Roman" pitchFamily="18" charset="0"/>
              </a:rPr>
              <a:t>2.  Die sofortige Vollziehung dieser Verfügung (Ziffer 1) wird angeordnet.</a:t>
            </a:r>
          </a:p>
          <a:p>
            <a:pPr marL="0" indent="0">
              <a:lnSpc>
                <a:spcPct val="100000"/>
              </a:lnSpc>
              <a:buNone/>
            </a:pPr>
            <a:r>
              <a:rPr lang="de-DE" altLang="de-DE" sz="2000" dirty="0">
                <a:latin typeface="Times New Roman" pitchFamily="18" charset="0"/>
                <a:cs typeface="Times New Roman" pitchFamily="18" charset="0"/>
              </a:rPr>
              <a:t>3.  Für den Fall der Zuwiderhandlung gegen das Hausverbot (Ziffer 1) wird unmittelbarer Zwang angedroht.</a:t>
            </a:r>
          </a:p>
          <a:p>
            <a:pPr marL="457200" indent="-457200">
              <a:lnSpc>
                <a:spcPct val="100000"/>
              </a:lnSpc>
              <a:buNone/>
            </a:pPr>
            <a:r>
              <a:rPr lang="de-DE" altLang="de-DE" sz="2000" dirty="0">
                <a:latin typeface="Times New Roman" pitchFamily="18" charset="0"/>
                <a:cs typeface="Times New Roman" pitchFamily="18" charset="0"/>
              </a:rPr>
              <a:t>                                         </a:t>
            </a:r>
          </a:p>
          <a:p>
            <a:pPr marL="457200" indent="-457200">
              <a:lnSpc>
                <a:spcPct val="100000"/>
              </a:lnSpc>
              <a:buNone/>
            </a:pPr>
            <a:r>
              <a:rPr lang="de-DE" altLang="de-DE" sz="2000" dirty="0">
                <a:latin typeface="Times New Roman" pitchFamily="18" charset="0"/>
                <a:cs typeface="Times New Roman" pitchFamily="18" charset="0"/>
              </a:rPr>
              <a:t>                                            Begründung</a:t>
            </a:r>
          </a:p>
        </p:txBody>
      </p:sp>
      <p:sp>
        <p:nvSpPr>
          <p:cNvPr id="5"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90</a:t>
            </a:fld>
            <a:endParaRPr lang="en-GB" altLang="de-DE" dirty="0">
              <a:solidFill>
                <a:srgbClr val="000000"/>
              </a:solidFill>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el 1"/>
          <p:cNvSpPr>
            <a:spLocks noGrp="1"/>
          </p:cNvSpPr>
          <p:nvPr>
            <p:ph type="title"/>
          </p:nvPr>
        </p:nvSpPr>
        <p:spPr>
          <a:xfrm>
            <a:off x="1167492" y="365125"/>
            <a:ext cx="10186307" cy="1325563"/>
          </a:xfrm>
        </p:spPr>
        <p:txBody>
          <a:bodyPr/>
          <a:lstStyle/>
          <a:p>
            <a:r>
              <a:rPr lang="de-DE" altLang="de-DE" b="1" dirty="0"/>
              <a:t>X. Hausverbot</a:t>
            </a:r>
          </a:p>
        </p:txBody>
      </p:sp>
      <p:sp>
        <p:nvSpPr>
          <p:cNvPr id="79875" name="Inhaltsplatzhalter 2"/>
          <p:cNvSpPr>
            <a:spLocks noGrp="1"/>
          </p:cNvSpPr>
          <p:nvPr>
            <p:ph idx="1"/>
          </p:nvPr>
        </p:nvSpPr>
        <p:spPr>
          <a:xfrm>
            <a:off x="1847850" y="1700213"/>
            <a:ext cx="8218488" cy="4400550"/>
          </a:xfrm>
        </p:spPr>
        <p:txBody>
          <a:bodyPr>
            <a:normAutofit lnSpcReduction="10000"/>
          </a:bodyPr>
          <a:lstStyle/>
          <a:p>
            <a:pPr>
              <a:lnSpc>
                <a:spcPct val="100000"/>
              </a:lnSpc>
              <a:buFont typeface="Wingdings" pitchFamily="2" charset="2"/>
              <a:buNone/>
            </a:pPr>
            <a:r>
              <a:rPr lang="de-DE" altLang="de-DE" sz="2400" dirty="0"/>
              <a:t>   Ein Hausverbot muss auf einer Tatsachengrundlage beruhen, die die Prognose trägt, dass künftig mit Störungen gerechnet werden muss, zu deren Verhinderung das Hausverbot notwendig ist. Dies bedeutet grundsätzlich, dass der Betroffene in der vorangegangenen Zeit den Hausfrieden gestört hat. Die Behörde muss auch mit aus ihrer Sicht schwierigen Menschen </a:t>
            </a:r>
            <a:r>
              <a:rPr lang="de-DE" altLang="de-DE" sz="2400" dirty="0" smtClean="0"/>
              <a:t>zurechtkommen </a:t>
            </a:r>
            <a:r>
              <a:rPr lang="de-DE" altLang="de-DE" sz="2400" dirty="0"/>
              <a:t>und diese ihre Anliegen verfolgen lassen und kann nicht sogleich auf ein Hausverbot zurückgreifen. Diese Möglichkeit ist erst eröffnet, wenn der Dienstbetrieb insbesondere durch beleidigendes, bedrohendes oder aggressives Verhalten nachhaltig gestört wird (VG Osnabrück, B. v. 4. 5.2012 – 6 B 44/12, </a:t>
            </a:r>
            <a:r>
              <a:rPr lang="de-DE" altLang="de-DE" sz="2400" dirty="0" err="1"/>
              <a:t>juris</a:t>
            </a:r>
            <a:r>
              <a:rPr lang="de-DE" altLang="de-DE" sz="2400" dirty="0"/>
              <a:t>).</a:t>
            </a:r>
          </a:p>
        </p:txBody>
      </p:sp>
      <p:sp>
        <p:nvSpPr>
          <p:cNvPr id="5"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91</a:t>
            </a:fld>
            <a:endParaRPr lang="en-GB" altLang="de-DE" dirty="0">
              <a:solidFill>
                <a:srgbClr val="000000"/>
              </a:solidFill>
            </a:endParaRPr>
          </a:p>
        </p:txBody>
      </p:sp>
    </p:spTree>
    <p:extLst>
      <p:ext uri="{BB962C8B-B14F-4D97-AF65-F5344CB8AC3E}">
        <p14:creationId xmlns:p14="http://schemas.microsoft.com/office/powerpoint/2010/main" val="415685672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DAF851F2-15C0-4DC8-B4ED-BFE356279012}"/>
              </a:ext>
            </a:extLst>
          </p:cNvPr>
          <p:cNvSpPr>
            <a:spLocks noGrp="1"/>
          </p:cNvSpPr>
          <p:nvPr>
            <p:ph type="title"/>
          </p:nvPr>
        </p:nvSpPr>
        <p:spPr/>
        <p:txBody>
          <a:bodyPr/>
          <a:lstStyle/>
          <a:p>
            <a:r>
              <a:rPr lang="de-DE" b="1" dirty="0"/>
              <a:t>X. Hausverbot</a:t>
            </a:r>
          </a:p>
        </p:txBody>
      </p:sp>
      <p:sp>
        <p:nvSpPr>
          <p:cNvPr id="3" name="Inhaltsplatzhalter 2">
            <a:extLst>
              <a:ext uri="{FF2B5EF4-FFF2-40B4-BE49-F238E27FC236}">
                <a16:creationId xmlns="" xmlns:a16="http://schemas.microsoft.com/office/drawing/2014/main" id="{DF0BD544-7C24-4D4F-BB9E-DD4A30471CF4}"/>
              </a:ext>
            </a:extLst>
          </p:cNvPr>
          <p:cNvSpPr>
            <a:spLocks noGrp="1"/>
          </p:cNvSpPr>
          <p:nvPr>
            <p:ph idx="1"/>
          </p:nvPr>
        </p:nvSpPr>
        <p:spPr/>
        <p:txBody>
          <a:bodyPr>
            <a:normAutofit fontScale="77500" lnSpcReduction="20000"/>
          </a:bodyPr>
          <a:lstStyle/>
          <a:p>
            <a:pPr marL="0" indent="0">
              <a:buNone/>
            </a:pPr>
            <a:r>
              <a:rPr lang="de-DE" b="1" dirty="0"/>
              <a:t>Ermächtigungsgrundlage</a:t>
            </a:r>
            <a:r>
              <a:rPr lang="de-DE" dirty="0"/>
              <a:t> für ein Hausverbot ist das Hausrecht der Gemeinde, das als </a:t>
            </a:r>
            <a:r>
              <a:rPr lang="de-DE" dirty="0" smtClean="0"/>
              <a:t>notwendiger </a:t>
            </a:r>
            <a:r>
              <a:rPr lang="de-DE" dirty="0"/>
              <a:t>Annex zur öffentlich-rechtlichen </a:t>
            </a:r>
            <a:r>
              <a:rPr lang="de-DE" dirty="0" smtClean="0"/>
              <a:t>Sachkompetenz </a:t>
            </a:r>
            <a:r>
              <a:rPr lang="de-DE" dirty="0"/>
              <a:t>von deren Leiter kraft der ihm zustehenden Organisationsgewalt zur Gewährleistung und Aufrechterhaltung eines geordneten Dienstbetriebs ausgeübt wird. „</a:t>
            </a:r>
            <a:r>
              <a:rPr lang="de-DE" i="1" dirty="0"/>
              <a:t>Der Ausspruch eines Hausverbots hat insoweit präventiven Charakter als es darauf abzielt, künftige Störungen des Betriebsablaufs in der Behörde oder öffentlichen Einrichtung (=Obdachlosenunterkunft) zu vermeiden und dient dem öffentlichen Interesse an der unbeeinträchtigten Funktionsfähigkeit der Einrichtung. Dabei dient die Sicherstellung des ungestörten Ablaufs des Betriebs zugleich der Wahrung der Rechte von Mitarbeitern wie auch der übrigen „Kunden“, </a:t>
            </a:r>
            <a:r>
              <a:rPr lang="de-DE" i="1" dirty="0" smtClean="0"/>
              <a:t>das heißt </a:t>
            </a:r>
            <a:r>
              <a:rPr lang="de-DE" i="1" dirty="0"/>
              <a:t>der die Einrichtung tatsächlich oder potentiell in Anspruch nehmenden Menschen, deren Rechte den Rechten des von einem Hausverbot Betroffenen regelmäßig nicht nachstehen</a:t>
            </a:r>
            <a:r>
              <a:rPr lang="de-DE" dirty="0"/>
              <a:t> (so VG Augsburg, Beschluss vom 20.12.2018 – Au 8 S 18.2053, </a:t>
            </a:r>
            <a:r>
              <a:rPr lang="de-DE" dirty="0" err="1"/>
              <a:t>juris</a:t>
            </a:r>
            <a:r>
              <a:rPr lang="de-DE" dirty="0"/>
              <a:t>, </a:t>
            </a:r>
            <a:r>
              <a:rPr lang="de-DE" dirty="0" err="1"/>
              <a:t>Rn</a:t>
            </a:r>
            <a:r>
              <a:rPr lang="de-DE" dirty="0"/>
              <a:t> 24 zur Rechtmäßigkeit eines Hausverbots bei  wiederholtem Verstoß gegen die Hausordnung). Dem Hausverbot war eine schriftliche Abmahnung vorausgegangen.</a:t>
            </a:r>
          </a:p>
          <a:p>
            <a:pPr marL="0" indent="0">
              <a:buNone/>
            </a:pPr>
            <a:r>
              <a:rPr lang="de-DE" dirty="0"/>
              <a:t>Der Adressat hatte mehrfach gegen das Verbot in der Hausordnung verstoßen, Alkohol, Drogen und andere Suchtmittel mitzubringen bzw. zu konsumieren.</a:t>
            </a:r>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92</a:t>
            </a:fld>
            <a:endParaRPr lang="en-GB" altLang="de-DE" dirty="0">
              <a:solidFill>
                <a:srgbClr val="000000"/>
              </a:solidFill>
            </a:endParaRPr>
          </a:p>
        </p:txBody>
      </p:sp>
    </p:spTree>
    <p:extLst>
      <p:ext uri="{BB962C8B-B14F-4D97-AF65-F5344CB8AC3E}">
        <p14:creationId xmlns:p14="http://schemas.microsoft.com/office/powerpoint/2010/main" val="104709142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el 1"/>
          <p:cNvSpPr>
            <a:spLocks noGrp="1"/>
          </p:cNvSpPr>
          <p:nvPr>
            <p:ph type="title"/>
          </p:nvPr>
        </p:nvSpPr>
        <p:spPr/>
        <p:txBody>
          <a:bodyPr/>
          <a:lstStyle/>
          <a:p>
            <a:r>
              <a:rPr lang="en-GB" altLang="de-DE" b="1" dirty="0"/>
              <a:t>XI. Die </a:t>
            </a:r>
            <a:r>
              <a:rPr lang="en-GB" altLang="de-DE" b="1" dirty="0" err="1"/>
              <a:t>Räumungsverfügung</a:t>
            </a:r>
            <a:endParaRPr lang="de-DE" altLang="de-DE" b="1" dirty="0"/>
          </a:p>
        </p:txBody>
      </p:sp>
      <p:sp>
        <p:nvSpPr>
          <p:cNvPr id="104451" name="Inhaltsplatzhalter 2"/>
          <p:cNvSpPr>
            <a:spLocks noGrp="1"/>
          </p:cNvSpPr>
          <p:nvPr>
            <p:ph idx="1"/>
          </p:nvPr>
        </p:nvSpPr>
        <p:spPr/>
        <p:txBody>
          <a:bodyPr>
            <a:normAutofit fontScale="92500" lnSpcReduction="20000"/>
          </a:bodyPr>
          <a:lstStyle/>
          <a:p>
            <a:pPr marL="0" indent="0">
              <a:lnSpc>
                <a:spcPct val="100000"/>
              </a:lnSpc>
              <a:buNone/>
            </a:pPr>
            <a:r>
              <a:rPr lang="de-DE" altLang="de-DE" sz="2000" dirty="0"/>
              <a:t>Durch die Verfügung wird der Bewohner einer Unterkunft aufgefordert, innerhalb einer </a:t>
            </a:r>
            <a:r>
              <a:rPr lang="de-DE" altLang="de-DE" sz="2000" dirty="0" smtClean="0"/>
              <a:t>bestimmten </a:t>
            </a:r>
            <a:r>
              <a:rPr lang="de-DE" altLang="de-DE" sz="2000" dirty="0"/>
              <a:t>Frist die Unterkunft zu räumen. Für den Fall der nicht freiwilligen Räumung wird die Vollstreckung angedroht. </a:t>
            </a:r>
          </a:p>
          <a:p>
            <a:pPr>
              <a:lnSpc>
                <a:spcPct val="100000"/>
              </a:lnSpc>
            </a:pPr>
            <a:r>
              <a:rPr lang="de-DE" altLang="de-DE" sz="2000" dirty="0"/>
              <a:t>Schon aus rechtlichen Gründen sollte eine Räumungsverfügung immer </a:t>
            </a:r>
            <a:r>
              <a:rPr lang="de-DE" altLang="de-DE" sz="2000" b="1" dirty="0"/>
              <a:t>schriftlich</a:t>
            </a:r>
            <a:r>
              <a:rPr lang="de-DE" altLang="de-DE" sz="2000" dirty="0"/>
              <a:t> erlassen werden. Eine mündliche Räumungsanordnung widerspricht regelmäßig wichtigen Rechtsgrundsätzen und sollte daher nicht akzeptiert werden. Notfalls muss gegen eine mündliche Anordnung (schriftlich) sofort Widerspruch eingelegt werden.</a:t>
            </a:r>
          </a:p>
          <a:p>
            <a:pPr>
              <a:lnSpc>
                <a:spcPct val="100000"/>
              </a:lnSpc>
            </a:pPr>
            <a:r>
              <a:rPr lang="de-DE" altLang="de-DE" sz="2000" b="1" dirty="0"/>
              <a:t>Ermächtigungsgrundlage</a:t>
            </a:r>
            <a:r>
              <a:rPr lang="de-DE" altLang="de-DE" sz="2000" dirty="0"/>
              <a:t> für den belastenden VA ist die ordnungsrechtliche Generalklausel (§ 11 NPOG, Allgemeine Befugnisse). Die Polizeiverfügung ist grundsätzlich zulässig.</a:t>
            </a:r>
          </a:p>
          <a:p>
            <a:pPr>
              <a:lnSpc>
                <a:spcPct val="100000"/>
              </a:lnSpc>
            </a:pPr>
            <a:r>
              <a:rPr lang="de-DE" altLang="de-DE" sz="2000" dirty="0"/>
              <a:t>Es müssen immer </a:t>
            </a:r>
            <a:r>
              <a:rPr lang="de-DE" altLang="de-DE" sz="2000" dirty="0" smtClean="0"/>
              <a:t>sachliche </a:t>
            </a:r>
            <a:r>
              <a:rPr lang="de-DE" altLang="de-DE" sz="2000" dirty="0"/>
              <a:t>Gründe vorliegen (keine Willkür). Beispiel: Durch ein eigenmächtiges Verbleiben einer Person in einer gemeindliche Einrichtung (= Verstoß gegen die öffentliche Sicherheit) wird deren Funktionsfähigkeit beeinträchtigt. </a:t>
            </a:r>
          </a:p>
          <a:p>
            <a:pPr>
              <a:lnSpc>
                <a:spcPct val="100000"/>
              </a:lnSpc>
            </a:pPr>
            <a:r>
              <a:rPr lang="de-DE" altLang="de-DE" sz="2000" dirty="0"/>
              <a:t>Die Räumungsverfügung muss jedem Bewohner gegenüber wirksam werden. Daher muss sie jeder Person / jedem Bewohner zugestellt werden. vgl. §§ 885, 750 I ZPO).</a:t>
            </a:r>
          </a:p>
          <a:p>
            <a:pPr>
              <a:lnSpc>
                <a:spcPct val="100000"/>
              </a:lnSpc>
            </a:pPr>
            <a:r>
              <a:rPr lang="de-DE" altLang="de-DE" sz="2000" dirty="0"/>
              <a:t>Vollstreckung durch unmittelbaren Zwang (zuständig: ausschließlich Polizeivollzugsdienst, vgl. § 69 Abs. 8 NPOG).</a:t>
            </a:r>
          </a:p>
        </p:txBody>
      </p:sp>
      <p:sp>
        <p:nvSpPr>
          <p:cNvPr id="5"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93</a:t>
            </a:fld>
            <a:endParaRPr lang="en-GB" altLang="de-DE" dirty="0">
              <a:solidFill>
                <a:srgbClr val="000000"/>
              </a:solidFill>
            </a:endParaRPr>
          </a:p>
        </p:txBody>
      </p:sp>
    </p:spTree>
    <p:extLst>
      <p:ext uri="{BB962C8B-B14F-4D97-AF65-F5344CB8AC3E}">
        <p14:creationId xmlns:p14="http://schemas.microsoft.com/office/powerpoint/2010/main" val="135855359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el 1"/>
          <p:cNvSpPr>
            <a:spLocks noGrp="1"/>
          </p:cNvSpPr>
          <p:nvPr>
            <p:ph type="title"/>
          </p:nvPr>
        </p:nvSpPr>
        <p:spPr/>
        <p:txBody>
          <a:bodyPr/>
          <a:lstStyle/>
          <a:p>
            <a:r>
              <a:rPr lang="en-GB" altLang="de-DE" b="1" dirty="0"/>
              <a:t>XI. Die </a:t>
            </a:r>
            <a:r>
              <a:rPr lang="en-GB" altLang="de-DE" b="1" dirty="0" err="1"/>
              <a:t>Räumungsverfügung</a:t>
            </a:r>
            <a:endParaRPr lang="de-DE" altLang="de-DE" b="1" dirty="0"/>
          </a:p>
        </p:txBody>
      </p:sp>
      <p:sp>
        <p:nvSpPr>
          <p:cNvPr id="103427" name="Inhaltsplatzhalter 2"/>
          <p:cNvSpPr>
            <a:spLocks noGrp="1"/>
          </p:cNvSpPr>
          <p:nvPr>
            <p:ph idx="1"/>
          </p:nvPr>
        </p:nvSpPr>
        <p:spPr/>
        <p:txBody>
          <a:bodyPr>
            <a:normAutofit fontScale="25000" lnSpcReduction="20000"/>
          </a:bodyPr>
          <a:lstStyle/>
          <a:p>
            <a:pPr>
              <a:lnSpc>
                <a:spcPct val="120000"/>
              </a:lnSpc>
              <a:buFont typeface="Wingdings" pitchFamily="2" charset="2"/>
              <a:buNone/>
            </a:pPr>
            <a:r>
              <a:rPr lang="de-DE" altLang="de-DE" sz="5000" b="1" dirty="0">
                <a:solidFill>
                  <a:srgbClr val="C00000"/>
                </a:solidFill>
              </a:rPr>
              <a:t>       </a:t>
            </a:r>
            <a:r>
              <a:rPr lang="de-DE" altLang="de-DE" sz="8000" b="1" dirty="0"/>
              <a:t>Beispiel:</a:t>
            </a:r>
          </a:p>
          <a:p>
            <a:pPr>
              <a:lnSpc>
                <a:spcPct val="120000"/>
              </a:lnSpc>
              <a:buFont typeface="Wingdings" pitchFamily="2" charset="2"/>
              <a:buNone/>
            </a:pPr>
            <a:r>
              <a:rPr lang="de-DE" altLang="de-DE" sz="8000" dirty="0">
                <a:cs typeface="Times New Roman" pitchFamily="18" charset="0"/>
              </a:rPr>
              <a:t>    Der eingewiesene O benutzt schon seit Wochen nicht mehr die ihm zugewiesene Notunterkunft – er wohnt bei seiner Freundin in der Nachbargemeinde. Obwohl ihm die Gemeinde mehrfach schriftlich mitgeteilt hat, dass das Nutzungsverhältnis beendet und die Unterkunft zu räumen ist, räumt O nicht freiwillig die Unterkunft.</a:t>
            </a:r>
          </a:p>
          <a:p>
            <a:pPr>
              <a:lnSpc>
                <a:spcPct val="120000"/>
              </a:lnSpc>
              <a:buFont typeface="Wingdings" pitchFamily="2" charset="2"/>
              <a:buNone/>
            </a:pPr>
            <a:endParaRPr lang="de-DE" altLang="de-DE" sz="8000" dirty="0">
              <a:cs typeface="Times New Roman" pitchFamily="18" charset="0"/>
            </a:endParaRPr>
          </a:p>
          <a:p>
            <a:pPr>
              <a:lnSpc>
                <a:spcPct val="120000"/>
              </a:lnSpc>
              <a:buFont typeface="Wingdings" pitchFamily="2" charset="2"/>
              <a:buNone/>
            </a:pPr>
            <a:r>
              <a:rPr lang="de-DE" altLang="de-DE" sz="8000" dirty="0">
                <a:cs typeface="Times New Roman" pitchFamily="18" charset="0"/>
              </a:rPr>
              <a:t>     </a:t>
            </a:r>
            <a:r>
              <a:rPr lang="de-DE" altLang="de-DE" sz="8000" b="1" dirty="0">
                <a:cs typeface="Times New Roman" pitchFamily="18" charset="0"/>
              </a:rPr>
              <a:t>Was kann G machen, um die Notunterkunft zu räumen?</a:t>
            </a:r>
          </a:p>
          <a:p>
            <a:pPr>
              <a:lnSpc>
                <a:spcPct val="120000"/>
              </a:lnSpc>
              <a:buFont typeface="Wingdings" pitchFamily="2" charset="2"/>
              <a:buNone/>
            </a:pPr>
            <a:r>
              <a:rPr lang="de-DE" altLang="de-DE" sz="8000" b="1" dirty="0">
                <a:cs typeface="Times New Roman" pitchFamily="18" charset="0"/>
              </a:rPr>
              <a:t>    </a:t>
            </a:r>
          </a:p>
          <a:p>
            <a:pPr>
              <a:lnSpc>
                <a:spcPct val="120000"/>
              </a:lnSpc>
              <a:buFont typeface="Wingdings" pitchFamily="2" charset="2"/>
              <a:buNone/>
            </a:pPr>
            <a:r>
              <a:rPr lang="de-DE" altLang="de-DE" sz="8000" b="1" dirty="0">
                <a:cs typeface="Times New Roman" pitchFamily="18" charset="0"/>
              </a:rPr>
              <a:t>    Lösung: </a:t>
            </a:r>
            <a:r>
              <a:rPr lang="de-DE" altLang="de-DE" sz="8000" dirty="0">
                <a:cs typeface="Times New Roman" pitchFamily="18" charset="0"/>
              </a:rPr>
              <a:t>G erlässt als Gefahrenabwehrbehörde (= Verwaltungsbehörde) eine Räumungsverfügung (siehe  Musterverfügung). Als Vollstreckungsbehörde kann sie diesen Grundverwaltungsakt selbst vollstrecken.</a:t>
            </a:r>
          </a:p>
          <a:p>
            <a:pPr>
              <a:lnSpc>
                <a:spcPct val="120000"/>
              </a:lnSpc>
              <a:buFont typeface="Wingdings" pitchFamily="2" charset="2"/>
              <a:buNone/>
            </a:pPr>
            <a:r>
              <a:rPr lang="de-DE" altLang="de-DE" sz="8000" dirty="0"/>
              <a:t>   </a:t>
            </a:r>
          </a:p>
          <a:p>
            <a:pPr>
              <a:buFont typeface="Wingdings" pitchFamily="2" charset="2"/>
              <a:buNone/>
            </a:pPr>
            <a:endParaRPr lang="de-DE" altLang="de-DE" dirty="0"/>
          </a:p>
          <a:p>
            <a:pPr>
              <a:buFont typeface="Wingdings" pitchFamily="2" charset="2"/>
              <a:buNone/>
            </a:pPr>
            <a:r>
              <a:rPr lang="de-DE" altLang="de-DE" dirty="0"/>
              <a:t>r</a:t>
            </a:r>
          </a:p>
          <a:p>
            <a:endParaRPr lang="de-DE" altLang="de-DE" b="1" dirty="0"/>
          </a:p>
          <a:p>
            <a:endParaRPr lang="de-DE" altLang="de-DE" b="1" dirty="0"/>
          </a:p>
        </p:txBody>
      </p:sp>
      <p:sp>
        <p:nvSpPr>
          <p:cNvPr id="5"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94</a:t>
            </a:fld>
            <a:endParaRPr lang="en-GB" altLang="de-DE" dirty="0">
              <a:solidFill>
                <a:srgbClr val="000000"/>
              </a:solidFill>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C573500F-9F8A-480C-BAFE-F5933A387A00}"/>
              </a:ext>
            </a:extLst>
          </p:cNvPr>
          <p:cNvSpPr>
            <a:spLocks noGrp="1"/>
          </p:cNvSpPr>
          <p:nvPr>
            <p:ph type="title"/>
          </p:nvPr>
        </p:nvSpPr>
        <p:spPr/>
        <p:txBody>
          <a:bodyPr/>
          <a:lstStyle/>
          <a:p>
            <a:r>
              <a:rPr lang="en-GB" altLang="de-DE" b="1" dirty="0"/>
              <a:t>XI. Die </a:t>
            </a:r>
            <a:r>
              <a:rPr lang="en-GB" altLang="de-DE" b="1" dirty="0" err="1"/>
              <a:t>Räumungsverfügung</a:t>
            </a:r>
            <a:endParaRPr lang="de-DE" b="1" dirty="0"/>
          </a:p>
        </p:txBody>
      </p:sp>
      <p:sp>
        <p:nvSpPr>
          <p:cNvPr id="3" name="Inhaltsplatzhalter 2">
            <a:extLst>
              <a:ext uri="{FF2B5EF4-FFF2-40B4-BE49-F238E27FC236}">
                <a16:creationId xmlns="" xmlns:a16="http://schemas.microsoft.com/office/drawing/2014/main" id="{A54C4AD7-C5DC-4656-B74F-97DB5F12AA08}"/>
              </a:ext>
            </a:extLst>
          </p:cNvPr>
          <p:cNvSpPr>
            <a:spLocks noGrp="1"/>
          </p:cNvSpPr>
          <p:nvPr>
            <p:ph idx="1"/>
          </p:nvPr>
        </p:nvSpPr>
        <p:spPr>
          <a:xfrm>
            <a:off x="929640" y="1962785"/>
            <a:ext cx="10515600" cy="4351338"/>
          </a:xfrm>
        </p:spPr>
        <p:txBody>
          <a:bodyPr>
            <a:normAutofit fontScale="70000" lnSpcReduction="20000"/>
          </a:bodyPr>
          <a:lstStyle/>
          <a:p>
            <a:pPr marL="0" indent="0">
              <a:buNone/>
            </a:pPr>
            <a:r>
              <a:rPr lang="de-DE" dirty="0"/>
              <a:t>Die Räumungsverfügung besteht aus mehreren Einzelverfügungen (siehe Muster):</a:t>
            </a:r>
          </a:p>
          <a:p>
            <a:pPr marL="514350" indent="-514350">
              <a:buAutoNum type="arabicPeriod"/>
            </a:pPr>
            <a:r>
              <a:rPr lang="de-DE" dirty="0"/>
              <a:t>Aufhebung / Widerruf einer Einweisungsverfügung. Durch dieses Vorgehen wird dem Bewohner die Rechtsgrundlage für einen weiteren Verbleib in der Unterkunft entzogen.</a:t>
            </a:r>
          </a:p>
          <a:p>
            <a:pPr marL="514350" indent="-514350">
              <a:buAutoNum type="arabicPeriod"/>
            </a:pPr>
            <a:r>
              <a:rPr lang="de-DE" dirty="0"/>
              <a:t>Anordnung der Räumung der Unterkunft mit Fristsetzung.</a:t>
            </a:r>
          </a:p>
          <a:p>
            <a:pPr marL="0" indent="0">
              <a:buNone/>
            </a:pPr>
            <a:r>
              <a:rPr lang="de-DE" dirty="0"/>
              <a:t>Wird die Unterkunft nicht innerhalb der Frist freiwillig geräumt, kann die  Behörde im Wege der Ersatzvornahme die Sachen /durch unmittelbaren Zwang Menschen aus der Unterkunft auch gegen ihren Willen entfernen.</a:t>
            </a:r>
          </a:p>
          <a:p>
            <a:pPr marL="0" indent="0">
              <a:buNone/>
            </a:pPr>
            <a:r>
              <a:rPr lang="de-DE" dirty="0"/>
              <a:t>3. Anordnung der sofortigen Vollziehung der Verfügungen von Ziffer 1 und 2. Durch diese Anordnung der Sicherheitsbehörde wird eventuellen Rechtsbehelfen gegen diese Verfügungen die aufschiebende Wirkung genommen. Die Verfügungen können trotz eingelegter Rechtsbehelfe vollstreckt werden.</a:t>
            </a:r>
          </a:p>
          <a:p>
            <a:pPr marL="0" indent="0">
              <a:buNone/>
            </a:pPr>
            <a:r>
              <a:rPr lang="de-DE" dirty="0"/>
              <a:t>4. Androhung von Zwangsmittel – also Einleitung von Vollstreckungsmaßnahmen nach dem Vollstreckungsrecht. Als effektives Zwangsmittel kommt die Zwangsräumung durch unmittelbaren Zwang in Betracht. Diese Vollstreckungsmaßnahme ist vom Polizeivollzugsdienst im Auftrag der Sicherheitsbehörde durchzuführen.</a:t>
            </a:r>
          </a:p>
          <a:p>
            <a:pPr marL="0" indent="0">
              <a:buNone/>
            </a:pPr>
            <a:r>
              <a:rPr lang="de-DE" dirty="0"/>
              <a:t>Im Einzelnen vgl. Ruder/Bätge, Obdachlosigkeit, Kap. VIII.</a:t>
            </a:r>
          </a:p>
        </p:txBody>
      </p:sp>
      <p:sp>
        <p:nvSpPr>
          <p:cNvPr id="4"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95</a:t>
            </a:fld>
            <a:endParaRPr lang="en-GB" altLang="de-DE" dirty="0">
              <a:solidFill>
                <a:srgbClr val="000000"/>
              </a:solidFill>
            </a:endParaRPr>
          </a:p>
        </p:txBody>
      </p:sp>
    </p:spTree>
    <p:extLst>
      <p:ext uri="{BB962C8B-B14F-4D97-AF65-F5344CB8AC3E}">
        <p14:creationId xmlns:p14="http://schemas.microsoft.com/office/powerpoint/2010/main" val="371534231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el 1"/>
          <p:cNvSpPr>
            <a:spLocks noGrp="1"/>
          </p:cNvSpPr>
          <p:nvPr>
            <p:ph type="title"/>
          </p:nvPr>
        </p:nvSpPr>
        <p:spPr/>
        <p:txBody>
          <a:bodyPr>
            <a:normAutofit/>
          </a:bodyPr>
          <a:lstStyle/>
          <a:p>
            <a:pPr>
              <a:lnSpc>
                <a:spcPct val="100000"/>
              </a:lnSpc>
            </a:pPr>
            <a:r>
              <a:rPr lang="de-DE" altLang="de-DE" sz="3600" b="1" dirty="0"/>
              <a:t>XI. Räumungsverfügung - Anordnung der sofortigen Vollziehung / Vollstreckung</a:t>
            </a:r>
          </a:p>
        </p:txBody>
      </p:sp>
      <p:sp>
        <p:nvSpPr>
          <p:cNvPr id="105475" name="Inhaltsplatzhalter 2"/>
          <p:cNvSpPr>
            <a:spLocks noGrp="1"/>
          </p:cNvSpPr>
          <p:nvPr>
            <p:ph idx="1"/>
          </p:nvPr>
        </p:nvSpPr>
        <p:spPr>
          <a:xfrm>
            <a:off x="1992314" y="1844675"/>
            <a:ext cx="8218487" cy="4400550"/>
          </a:xfrm>
        </p:spPr>
        <p:txBody>
          <a:bodyPr>
            <a:normAutofit fontScale="85000" lnSpcReduction="20000"/>
          </a:bodyPr>
          <a:lstStyle/>
          <a:p>
            <a:pPr>
              <a:lnSpc>
                <a:spcPct val="100000"/>
              </a:lnSpc>
            </a:pPr>
            <a:r>
              <a:rPr lang="de-DE" altLang="de-DE" sz="2400" dirty="0"/>
              <a:t>Damit die Verwaltungsbehörde (= Gemeinde) die Räumungsverfügung sofort vollstrecken kann, muss sie nach § 80 Abs. 2 Nr. 4 VwGO die sofortige Vollziehung anordnen. Dadurch wird die Grundverfügung – also die Verpflichtung zur Räumung der Unterkunft) – </a:t>
            </a:r>
            <a:r>
              <a:rPr lang="de-DE" altLang="de-DE" sz="2400" dirty="0" smtClean="0"/>
              <a:t> sofort </a:t>
            </a:r>
            <a:r>
              <a:rPr lang="de-DE" altLang="de-DE" sz="2400" dirty="0"/>
              <a:t>vollziehbar. Ein eventueller  Rechtsbehelf des O (Widerspruch / Klage) hat dann keine aufschiebende Wirkung mehr. Die Anordnung ist kein Verwaltungsakt, sondern eine Maßnahme der Verwaltung mit besonderem Rechtscharakter.</a:t>
            </a:r>
          </a:p>
          <a:p>
            <a:pPr>
              <a:lnSpc>
                <a:spcPct val="100000"/>
              </a:lnSpc>
            </a:pPr>
            <a:r>
              <a:rPr lang="de-DE" altLang="de-DE" sz="2400" b="1" dirty="0"/>
              <a:t>Grundsatz des § 80 Abs. 1 Satz 1 VwGO: </a:t>
            </a:r>
            <a:r>
              <a:rPr lang="de-DE" altLang="de-DE" sz="2400" dirty="0"/>
              <a:t>Widerspruch und Anfechtungsklage haben aufschiebende Wirkung.</a:t>
            </a:r>
          </a:p>
          <a:p>
            <a:pPr>
              <a:lnSpc>
                <a:spcPct val="100000"/>
              </a:lnSpc>
            </a:pPr>
            <a:r>
              <a:rPr lang="de-DE" altLang="de-DE" sz="2400" b="1" dirty="0"/>
              <a:t>Ausnahme: § 80 Abs. 2 Nr. 4 VwGO</a:t>
            </a:r>
            <a:r>
              <a:rPr lang="de-DE" altLang="de-DE" sz="2400" dirty="0"/>
              <a:t>: </a:t>
            </a:r>
            <a:r>
              <a:rPr lang="de-DE" altLang="de-DE" sz="2400" i="1" dirty="0"/>
              <a:t>Die aufschiebende Wirkung entfällt nur, in den Fällen, in denen die sofortige Vollziehung im öffentlichen Interesse ….besonders anordnet (s. Musterverfügung).</a:t>
            </a:r>
          </a:p>
          <a:p>
            <a:pPr>
              <a:lnSpc>
                <a:spcPct val="100000"/>
              </a:lnSpc>
            </a:pPr>
            <a:r>
              <a:rPr lang="de-DE" altLang="de-DE" sz="2400" dirty="0"/>
              <a:t>Durch die Anordnung der sofortigen Vollziehung kann daher die Verwaltung ihre Räumungsverfügung sofort – also ohne den Rechtsstreit über die Rechtmäßigkeit von Rechtsbehelfen abwarten zu müssen – vollstrecken.</a:t>
            </a:r>
          </a:p>
        </p:txBody>
      </p:sp>
      <p:sp>
        <p:nvSpPr>
          <p:cNvPr id="5"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96</a:t>
            </a:fld>
            <a:endParaRPr lang="en-GB" altLang="de-DE" dirty="0">
              <a:solidFill>
                <a:srgbClr val="000000"/>
              </a:solidFill>
            </a:endParaRPr>
          </a:p>
        </p:txBody>
      </p:sp>
    </p:spTree>
    <p:extLst>
      <p:ext uri="{BB962C8B-B14F-4D97-AF65-F5344CB8AC3E}">
        <p14:creationId xmlns:p14="http://schemas.microsoft.com/office/powerpoint/2010/main" val="8766565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el 1"/>
          <p:cNvSpPr>
            <a:spLocks noGrp="1"/>
          </p:cNvSpPr>
          <p:nvPr>
            <p:ph type="title"/>
          </p:nvPr>
        </p:nvSpPr>
        <p:spPr>
          <a:xfrm>
            <a:off x="838200" y="246856"/>
            <a:ext cx="10515600" cy="1325563"/>
          </a:xfrm>
        </p:spPr>
        <p:txBody>
          <a:bodyPr>
            <a:normAutofit fontScale="90000"/>
          </a:bodyPr>
          <a:lstStyle/>
          <a:p>
            <a:pPr>
              <a:lnSpc>
                <a:spcPct val="100000"/>
              </a:lnSpc>
            </a:pPr>
            <a:r>
              <a:rPr lang="de-DE" altLang="de-DE" b="1" dirty="0"/>
              <a:t>XI. Räumungsverfügung - Anordnung der sofortigen Vollziehung / Vollstreckung</a:t>
            </a:r>
          </a:p>
        </p:txBody>
      </p:sp>
      <p:sp>
        <p:nvSpPr>
          <p:cNvPr id="107523" name="Inhaltsplatzhalter 2"/>
          <p:cNvSpPr>
            <a:spLocks noGrp="1"/>
          </p:cNvSpPr>
          <p:nvPr>
            <p:ph idx="1"/>
          </p:nvPr>
        </p:nvSpPr>
        <p:spPr>
          <a:xfrm>
            <a:off x="1036864" y="1700213"/>
            <a:ext cx="10580915" cy="4400550"/>
          </a:xfrm>
        </p:spPr>
        <p:txBody>
          <a:bodyPr>
            <a:normAutofit fontScale="92500" lnSpcReduction="10000"/>
          </a:bodyPr>
          <a:lstStyle/>
          <a:p>
            <a:pPr marL="0" indent="0">
              <a:lnSpc>
                <a:spcPct val="110000"/>
              </a:lnSpc>
              <a:buFont typeface="Wingdings" pitchFamily="2" charset="2"/>
              <a:buNone/>
            </a:pPr>
            <a:r>
              <a:rPr lang="de-DE" altLang="de-DE" sz="2000" dirty="0"/>
              <a:t>Legt ein Adressat Widerspruch gegen die Räumungsverfügung ein, ist </a:t>
            </a:r>
            <a:r>
              <a:rPr lang="de-DE" altLang="de-DE" sz="2000" dirty="0" smtClean="0"/>
              <a:t>diese unter folgenden </a:t>
            </a:r>
            <a:r>
              <a:rPr lang="de-DE" altLang="de-DE" sz="2000" dirty="0"/>
              <a:t>Voraussetzungen sofort vollstreckbar:   </a:t>
            </a:r>
          </a:p>
          <a:p>
            <a:pPr marL="0" indent="0">
              <a:lnSpc>
                <a:spcPct val="110000"/>
              </a:lnSpc>
            </a:pPr>
            <a:r>
              <a:rPr lang="de-DE" altLang="de-DE" sz="2000" dirty="0"/>
              <a:t>Anordnung der sofortigen Vollziehung: Grundverwaltungsakt </a:t>
            </a:r>
            <a:r>
              <a:rPr lang="de-DE" altLang="de-DE" sz="2000" dirty="0" smtClean="0"/>
              <a:t>(=Räumungsverfügung</a:t>
            </a:r>
            <a:r>
              <a:rPr lang="de-DE" altLang="de-DE" sz="2000" dirty="0"/>
              <a:t>) wird dadurch </a:t>
            </a:r>
            <a:r>
              <a:rPr lang="de-DE" altLang="de-DE" sz="2000" b="1" dirty="0"/>
              <a:t>vollstreckbar.</a:t>
            </a:r>
          </a:p>
          <a:p>
            <a:pPr marL="0" indent="0">
              <a:lnSpc>
                <a:spcPct val="110000"/>
              </a:lnSpc>
            </a:pPr>
            <a:r>
              <a:rPr lang="de-DE" altLang="de-DE" sz="2000" dirty="0"/>
              <a:t>Fristsetzung zur freiwilligen Räumung.</a:t>
            </a:r>
          </a:p>
          <a:p>
            <a:pPr marL="0" indent="0">
              <a:lnSpc>
                <a:spcPct val="110000"/>
              </a:lnSpc>
            </a:pPr>
            <a:r>
              <a:rPr lang="de-DE" altLang="de-DE" sz="2000" b="1" dirty="0"/>
              <a:t>Androhung</a:t>
            </a:r>
            <a:r>
              <a:rPr lang="de-DE" altLang="de-DE" sz="2000" dirty="0"/>
              <a:t> eines bestimmten Zwangsmittels (hier: Ersatzvornahme / unmittelbarer Zwang) für den Fall der nicht freiwilligen Räumung:</a:t>
            </a:r>
          </a:p>
          <a:p>
            <a:pPr marL="0" indent="0">
              <a:lnSpc>
                <a:spcPct val="110000"/>
              </a:lnSpc>
              <a:buFont typeface="Wingdings" pitchFamily="2" charset="2"/>
              <a:buNone/>
            </a:pPr>
            <a:r>
              <a:rPr lang="de-DE" altLang="de-DE" sz="2000" dirty="0"/>
              <a:t>     vgl. </a:t>
            </a:r>
            <a:r>
              <a:rPr lang="de-DE" altLang="de-DE" sz="2000" b="1" dirty="0"/>
              <a:t>65 Abs. 2 / 70 Abs. 1 NPOG:</a:t>
            </a:r>
          </a:p>
          <a:p>
            <a:pPr marL="0" indent="0">
              <a:lnSpc>
                <a:spcPct val="110000"/>
              </a:lnSpc>
              <a:buFont typeface="Wingdings" pitchFamily="2" charset="2"/>
              <a:buNone/>
            </a:pPr>
            <a:r>
              <a:rPr lang="de-DE" altLang="de-DE" sz="2000" dirty="0"/>
              <a:t>   </a:t>
            </a:r>
            <a:r>
              <a:rPr lang="de-DE" altLang="de-DE" sz="2000" i="1" dirty="0"/>
              <a:t>(1) Zwangsmittel sind vor ihrer Anwendung von der Vollstreckungsbehörde schriftlich anzudrohen</a:t>
            </a:r>
            <a:r>
              <a:rPr lang="de-DE" altLang="de-DE" sz="2000" dirty="0"/>
              <a:t>. </a:t>
            </a:r>
          </a:p>
          <a:p>
            <a:pPr marL="0" indent="0">
              <a:lnSpc>
                <a:spcPct val="110000"/>
              </a:lnSpc>
            </a:pPr>
            <a:r>
              <a:rPr lang="de-DE" altLang="de-DE" sz="2000" b="1" dirty="0" smtClean="0"/>
              <a:t> Festsetzung </a:t>
            </a:r>
            <a:r>
              <a:rPr lang="de-DE" altLang="de-DE" sz="2000" b="1" dirty="0"/>
              <a:t>des Zwangsmittels, </a:t>
            </a:r>
            <a:r>
              <a:rPr lang="de-DE" altLang="de-DE" sz="2000" dirty="0"/>
              <a:t>hier: Ersatzvornahme bzw. unmittelbarer Zwang (s. Musterverfügung).</a:t>
            </a:r>
          </a:p>
        </p:txBody>
      </p:sp>
      <p:sp>
        <p:nvSpPr>
          <p:cNvPr id="5"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97</a:t>
            </a:fld>
            <a:endParaRPr lang="en-GB" altLang="de-DE" dirty="0">
              <a:solidFill>
                <a:srgbClr val="000000"/>
              </a:solidFill>
            </a:endParaRPr>
          </a:p>
        </p:txBody>
      </p:sp>
    </p:spTree>
    <p:extLst>
      <p:ext uri="{BB962C8B-B14F-4D97-AF65-F5344CB8AC3E}">
        <p14:creationId xmlns:p14="http://schemas.microsoft.com/office/powerpoint/2010/main" val="55386206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tel 1"/>
          <p:cNvSpPr>
            <a:spLocks noGrp="1"/>
          </p:cNvSpPr>
          <p:nvPr>
            <p:ph type="title"/>
          </p:nvPr>
        </p:nvSpPr>
        <p:spPr/>
        <p:txBody>
          <a:bodyPr>
            <a:normAutofit/>
          </a:bodyPr>
          <a:lstStyle/>
          <a:p>
            <a:r>
              <a:rPr lang="en-GB" altLang="de-DE" b="1" dirty="0"/>
              <a:t>XI. </a:t>
            </a:r>
            <a:r>
              <a:rPr lang="en-GB" altLang="de-DE" b="1" dirty="0" err="1"/>
              <a:t>Begründung</a:t>
            </a:r>
            <a:r>
              <a:rPr lang="en-GB" altLang="de-DE" b="1" dirty="0"/>
              <a:t> der </a:t>
            </a:r>
            <a:r>
              <a:rPr lang="en-GB" altLang="de-DE" b="1" dirty="0" err="1"/>
              <a:t>sofortigen</a:t>
            </a:r>
            <a:r>
              <a:rPr lang="en-GB" altLang="de-DE" b="1" dirty="0"/>
              <a:t> </a:t>
            </a:r>
            <a:r>
              <a:rPr lang="en-GB" altLang="de-DE" b="1" dirty="0" err="1"/>
              <a:t>Vollziehung</a:t>
            </a:r>
            <a:endParaRPr lang="de-DE" altLang="de-DE" b="1" dirty="0"/>
          </a:p>
        </p:txBody>
      </p:sp>
      <p:sp>
        <p:nvSpPr>
          <p:cNvPr id="108547" name="Inhaltsplatzhalter 2"/>
          <p:cNvSpPr>
            <a:spLocks noGrp="1"/>
          </p:cNvSpPr>
          <p:nvPr>
            <p:ph idx="1"/>
          </p:nvPr>
        </p:nvSpPr>
        <p:spPr/>
        <p:txBody>
          <a:bodyPr>
            <a:normAutofit fontScale="92500"/>
          </a:bodyPr>
          <a:lstStyle/>
          <a:p>
            <a:pPr>
              <a:lnSpc>
                <a:spcPct val="100000"/>
              </a:lnSpc>
              <a:buFont typeface="Wingdings" pitchFamily="2" charset="2"/>
              <a:buNone/>
            </a:pPr>
            <a:r>
              <a:rPr lang="de-DE" altLang="de-DE" sz="2400" b="1" dirty="0"/>
              <a:t>   </a:t>
            </a:r>
            <a:r>
              <a:rPr lang="de-DE" altLang="de-DE" sz="2000" b="1" dirty="0"/>
              <a:t>Nach § 80 Abs. 3 Satz 1 VwGO (Verwaltungsgerichtsordnung) muss die Anordnung der sofortigen Vollziehung schriftlich begründet werden.</a:t>
            </a:r>
          </a:p>
          <a:p>
            <a:pPr>
              <a:lnSpc>
                <a:spcPct val="100000"/>
              </a:lnSpc>
              <a:buFont typeface="Wingdings" pitchFamily="2" charset="2"/>
              <a:buNone/>
            </a:pPr>
            <a:r>
              <a:rPr lang="de-DE" altLang="de-DE" sz="2000" b="1" dirty="0"/>
              <a:t>    Beispiel: </a:t>
            </a:r>
          </a:p>
          <a:p>
            <a:pPr>
              <a:lnSpc>
                <a:spcPct val="100000"/>
              </a:lnSpc>
              <a:buFont typeface="Wingdings" pitchFamily="2" charset="2"/>
              <a:buNone/>
            </a:pPr>
            <a:r>
              <a:rPr lang="de-DE" altLang="de-DE" sz="2000" b="1" dirty="0"/>
              <a:t>    Sachverhalt:</a:t>
            </a:r>
            <a:r>
              <a:rPr lang="de-DE" altLang="de-DE" sz="2000" dirty="0"/>
              <a:t> nachdem der eingewiesene O bei einem Vorfall in der Einrichtung u.a. mit einer Schreckschusspistole schoss, widerrief die Behörde den Zuweisungsbescheid, ordnete die Räumung und die sofortige Vollziehung beider Verfügungen an. </a:t>
            </a:r>
          </a:p>
          <a:p>
            <a:pPr>
              <a:lnSpc>
                <a:spcPct val="100000"/>
              </a:lnSpc>
              <a:buFont typeface="Wingdings" pitchFamily="2" charset="2"/>
              <a:buNone/>
            </a:pPr>
            <a:r>
              <a:rPr lang="de-DE" altLang="de-DE" sz="2000" dirty="0"/>
              <a:t>    Das </a:t>
            </a:r>
            <a:r>
              <a:rPr lang="de-DE" altLang="de-DE" sz="2000" b="1" dirty="0"/>
              <a:t>VG Augsburg </a:t>
            </a:r>
            <a:r>
              <a:rPr lang="de-DE" altLang="de-DE" sz="2000" dirty="0"/>
              <a:t>wies den Antrag des O nach § 80 Abs. 5 VwGO auf Wiederherstellung der aufschiebenden Wirkung seines Widerspruchs zurück. Nach Auffassung des Gerichts wurde das</a:t>
            </a:r>
            <a:r>
              <a:rPr lang="de-DE" altLang="de-DE" sz="2000" b="1" dirty="0"/>
              <a:t> besondere öffentliche Interesse am sofortigen Vollzug </a:t>
            </a:r>
            <a:r>
              <a:rPr lang="de-DE" altLang="de-DE" sz="2000" dirty="0"/>
              <a:t>(= Vollzugsinteresse) von der Behörde zurecht mit der Prävention weiterer Konflikte begründet. Das öffentliche Interesse an der sofortigen Vollziehung einer Entscheidung und das Interesse des Betroffenen, vom sofortigen Vollzug bis zur Entscheidung in der Hauptsache zunächst verschont zu bleiben, muss gegeneinander abgewogen werden. (VG Augsburg, Beschluss vom 07.12.2012 – Au S 12.1540, </a:t>
            </a:r>
            <a:r>
              <a:rPr lang="de-DE" altLang="de-DE" sz="2000" dirty="0" err="1"/>
              <a:t>juris</a:t>
            </a:r>
            <a:r>
              <a:rPr lang="de-DE" altLang="de-DE" sz="2000" dirty="0"/>
              <a:t>). </a:t>
            </a:r>
          </a:p>
          <a:p>
            <a:endParaRPr lang="de-DE" altLang="de-DE" dirty="0"/>
          </a:p>
        </p:txBody>
      </p:sp>
      <p:sp>
        <p:nvSpPr>
          <p:cNvPr id="5"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98</a:t>
            </a:fld>
            <a:endParaRPr lang="en-GB" altLang="de-DE" dirty="0">
              <a:solidFill>
                <a:srgbClr val="000000"/>
              </a:solidFill>
            </a:endParaRPr>
          </a:p>
        </p:txBody>
      </p:sp>
    </p:spTree>
    <p:extLst>
      <p:ext uri="{BB962C8B-B14F-4D97-AF65-F5344CB8AC3E}">
        <p14:creationId xmlns:p14="http://schemas.microsoft.com/office/powerpoint/2010/main" val="268285618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el 1"/>
          <p:cNvSpPr>
            <a:spLocks noGrp="1"/>
          </p:cNvSpPr>
          <p:nvPr>
            <p:ph type="title"/>
          </p:nvPr>
        </p:nvSpPr>
        <p:spPr>
          <a:xfrm>
            <a:off x="1075906" y="188914"/>
            <a:ext cx="10631680" cy="1284287"/>
          </a:xfrm>
        </p:spPr>
        <p:txBody>
          <a:bodyPr>
            <a:normAutofit fontScale="90000"/>
          </a:bodyPr>
          <a:lstStyle/>
          <a:p>
            <a:r>
              <a:rPr lang="de-DE" altLang="de-DE" b="1" dirty="0"/>
              <a:t>XI. Besonderes Vollzugsinteresse muss überwiegen</a:t>
            </a:r>
          </a:p>
        </p:txBody>
      </p:sp>
      <p:sp>
        <p:nvSpPr>
          <p:cNvPr id="109571" name="Inhaltsplatzhalter 2"/>
          <p:cNvSpPr>
            <a:spLocks noGrp="1"/>
          </p:cNvSpPr>
          <p:nvPr>
            <p:ph idx="1"/>
          </p:nvPr>
        </p:nvSpPr>
        <p:spPr/>
        <p:txBody>
          <a:bodyPr>
            <a:normAutofit fontScale="92500" lnSpcReduction="10000"/>
          </a:bodyPr>
          <a:lstStyle/>
          <a:p>
            <a:pPr>
              <a:lnSpc>
                <a:spcPct val="100000"/>
              </a:lnSpc>
              <a:buFont typeface="Wingdings" pitchFamily="2" charset="2"/>
              <a:buNone/>
            </a:pPr>
            <a:r>
              <a:rPr lang="de-DE" altLang="de-DE" sz="2000" b="1" dirty="0"/>
              <a:t>     </a:t>
            </a:r>
            <a:r>
              <a:rPr lang="de-DE" altLang="de-DE" sz="2400" b="1" dirty="0"/>
              <a:t>Aus der Begründung der Gerichtsentscheidung: </a:t>
            </a:r>
            <a:endParaRPr lang="de-DE" altLang="de-DE" sz="2400" dirty="0"/>
          </a:p>
          <a:p>
            <a:pPr>
              <a:lnSpc>
                <a:spcPct val="100000"/>
              </a:lnSpc>
              <a:buFont typeface="Wingdings" pitchFamily="2" charset="2"/>
              <a:buNone/>
            </a:pPr>
            <a:r>
              <a:rPr lang="de-DE" altLang="de-DE" sz="2400" dirty="0"/>
              <a:t>    „</a:t>
            </a:r>
            <a:r>
              <a:rPr lang="de-DE" altLang="de-DE" sz="2400" i="1" dirty="0"/>
              <a:t>Ein </a:t>
            </a:r>
            <a:r>
              <a:rPr lang="de-DE" altLang="de-DE" sz="2400" b="1" i="1" dirty="0"/>
              <a:t>besonderes</a:t>
            </a:r>
            <a:r>
              <a:rPr lang="de-DE" altLang="de-DE" sz="2400" i="1" dirty="0"/>
              <a:t> </a:t>
            </a:r>
            <a:r>
              <a:rPr lang="de-DE" altLang="de-DE" sz="2400" b="1" i="1" dirty="0"/>
              <a:t>Vollzugsinteresse</a:t>
            </a:r>
            <a:r>
              <a:rPr lang="de-DE" altLang="de-DE" sz="2400" i="1" dirty="0"/>
              <a:t> lag vor. Die vorzunehmende </a:t>
            </a:r>
            <a:r>
              <a:rPr lang="de-DE" altLang="de-DE" sz="2400" b="1" i="1" dirty="0"/>
              <a:t>Abwägung</a:t>
            </a:r>
            <a:r>
              <a:rPr lang="de-DE" altLang="de-DE" sz="2400" i="1" dirty="0"/>
              <a:t> ergab, dass die sofortige Vollziehung der Räumungsverfügung begründet ist, obwohl O gegen die Grundverfügung Widerspruch eingelegt hat. Das Schießen mit der Pistole ist als schwerwiegender Verstoß einzustufen, gleich ob auf Personen gezielt wurde, da Schusswaffen ein erhebliches Bedrohungspotential bieten……“ (so </a:t>
            </a:r>
            <a:r>
              <a:rPr lang="de-DE" altLang="de-DE" sz="2400" dirty="0"/>
              <a:t>VG Augsburg zur Rechtmäßigkeit der Anordnung der sofortigen Vollziehung).</a:t>
            </a:r>
          </a:p>
          <a:p>
            <a:pPr>
              <a:lnSpc>
                <a:spcPct val="100000"/>
              </a:lnSpc>
              <a:buFont typeface="Wingdings" pitchFamily="2" charset="2"/>
              <a:buNone/>
            </a:pPr>
            <a:r>
              <a:rPr lang="de-DE" altLang="de-DE" sz="2400" dirty="0"/>
              <a:t>   Erforderlich ist eine auf den konkreten Einzelfall abgestellte Darstellung des besonderen öffentlichen Interesses dafür, dass ausnahmsweise die sofortige Vollziehbarkeit notwendig ist und dass hinter dieses erhebliche öffentliche Interesse das Interesse des Betroffenen zurücktreten muss, zunächst von dem von ihm angefochtenen Verwaltungsakt (hier die sofortige Räumung der Unterkunft trotz eingelegter Rechtsmittel) ) nicht betroffen zu werden.</a:t>
            </a:r>
          </a:p>
          <a:p>
            <a:endParaRPr lang="de-DE" altLang="de-DE" dirty="0"/>
          </a:p>
        </p:txBody>
      </p:sp>
      <p:sp>
        <p:nvSpPr>
          <p:cNvPr id="5" name="Foliennummernplatzhalter 3"/>
          <p:cNvSpPr>
            <a:spLocks noGrp="1"/>
          </p:cNvSpPr>
          <p:nvPr>
            <p:ph type="sldNum" sz="quarter" idx="12"/>
          </p:nvPr>
        </p:nvSpPr>
        <p:spPr>
          <a:xfrm>
            <a:off x="8977993" y="6389007"/>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lnSpc>
                <a:spcPct val="62000"/>
              </a:lnSpc>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Unicode MS" pitchFamily="34" charset="-128"/>
                <a:cs typeface="Arial Unicode MS" pitchFamily="34" charset="-128"/>
              </a:defRPr>
            </a:lvl9pPr>
          </a:lstStyle>
          <a:p>
            <a:pPr eaLnBrk="1" hangingPunct="1"/>
            <a:fld id="{1A5DC267-00A6-415C-94C0-98532308997E}" type="slidenum">
              <a:rPr lang="en-GB" altLang="de-DE" smtClean="0">
                <a:solidFill>
                  <a:srgbClr val="000000"/>
                </a:solidFill>
              </a:rPr>
              <a:pPr eaLnBrk="1" hangingPunct="1"/>
              <a:t>99</a:t>
            </a:fld>
            <a:endParaRPr lang="en-GB" altLang="de-DE" dirty="0">
              <a:solidFill>
                <a:srgbClr val="000000"/>
              </a:solidFill>
            </a:endParaRPr>
          </a:p>
        </p:txBody>
      </p:sp>
    </p:spTree>
    <p:extLst>
      <p:ext uri="{BB962C8B-B14F-4D97-AF65-F5344CB8AC3E}">
        <p14:creationId xmlns:p14="http://schemas.microsoft.com/office/powerpoint/2010/main" val="280786838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17126</Words>
  <Application>Microsoft Office PowerPoint</Application>
  <PresentationFormat>Benutzerdefiniert</PresentationFormat>
  <Paragraphs>878</Paragraphs>
  <Slides>135</Slides>
  <Notes>4</Notes>
  <HiddenSlides>0</HiddenSlides>
  <MMClips>0</MMClips>
  <ScaleCrop>false</ScaleCrop>
  <HeadingPairs>
    <vt:vector size="4" baseType="variant">
      <vt:variant>
        <vt:lpstr>Design</vt:lpstr>
      </vt:variant>
      <vt:variant>
        <vt:i4>1</vt:i4>
      </vt:variant>
      <vt:variant>
        <vt:lpstr>Folientitel</vt:lpstr>
      </vt:variant>
      <vt:variant>
        <vt:i4>135</vt:i4>
      </vt:variant>
    </vt:vector>
  </HeadingPairs>
  <TitlesOfParts>
    <vt:vector size="136" baseType="lpstr">
      <vt:lpstr>Office</vt:lpstr>
      <vt:lpstr> Herzlich willkommen zum Fachtag  „Unterbringung von Obdachlosen“ in Hannover am 27.11.2019</vt:lpstr>
      <vt:lpstr>                 I. Gliederungsübersicht</vt:lpstr>
      <vt:lpstr>    I. Anlagen: </vt:lpstr>
      <vt:lpstr>I. Literaturhinweise </vt:lpstr>
      <vt:lpstr>II. Aufgabe der „Polizei“: Abwehr von Gefahren für das Schutzgut: „öffentlichen Sicherheit“</vt:lpstr>
      <vt:lpstr>. Aufgabe der „Polizei“: Abwehr von Gefahren für das Schutzgut: „öffentlichen Sicherheit“</vt:lpstr>
      <vt:lpstr>II. Aufgabe der „Polizei“: Abwehr von Gefahren für das Schutzgut: „öffentliche Sicherheit“</vt:lpstr>
      <vt:lpstr>II. Unfreiwillige Obdachlosigkeit: Gefahr für die öffentliche Sicherheit</vt:lpstr>
      <vt:lpstr>II. Aufgabe der Polizei: Schutz der Grundrechte</vt:lpstr>
      <vt:lpstr>III. Obdachlosenpolizeirecht</vt:lpstr>
      <vt:lpstr>III. Abgrenzung zu den Aufgaben des Sozialhilfeträgers</vt:lpstr>
      <vt:lpstr>III. Abgrenzung zu den Aufgaben des Sozialhilfeträgers</vt:lpstr>
      <vt:lpstr>III. Abgrenzung zu den Aufgaben des Sozialhilfeträgers</vt:lpstr>
      <vt:lpstr>III. Abgrenzung zu den Aufgaben des Sozialhilfeträgers</vt:lpstr>
      <vt:lpstr>III. Unzulässigkeit einer Mischverwaltung</vt:lpstr>
      <vt:lpstr>IV. Die Unterscheidung zwischen freiwilliger und unfreiwilliger Obdachlosigkeit</vt:lpstr>
      <vt:lpstr>IV. Unfreiwillige Obdachlosigkeit</vt:lpstr>
      <vt:lpstr>IV. Unfreiwillige Obdachlosigkeit</vt:lpstr>
      <vt:lpstr>IV. Unfreiwillige Obdachlosigkeit</vt:lpstr>
      <vt:lpstr>IV. Unfreiwillige Obdachlosigkeit</vt:lpstr>
      <vt:lpstr>IV. Unfreiwillige Obdachlosigkeit</vt:lpstr>
      <vt:lpstr>IV. Unfreiwillige Obdachlosigkeit</vt:lpstr>
      <vt:lpstr>IV. Unfreiwillige Obdachlosigkeit</vt:lpstr>
      <vt:lpstr>V. Örtliche Zuständigkeit</vt:lpstr>
      <vt:lpstr> V. Örtliche Zuständigkeit </vt:lpstr>
      <vt:lpstr>V. Örtliche Zuständigkeit</vt:lpstr>
      <vt:lpstr>V. Örtliche Zuständigkeit</vt:lpstr>
      <vt:lpstr>V. Örtliche Zuständigkeit</vt:lpstr>
      <vt:lpstr>V. Örtliche Zuständigkeit</vt:lpstr>
      <vt:lpstr>V. Örtliche Zuständigkeit</vt:lpstr>
      <vt:lpstr>V. Örtliche Zuständigkeit</vt:lpstr>
      <vt:lpstr>VI. Ermessensschrumpfung „auf Null“ / Rechtsanspruch auf Einweisung</vt:lpstr>
      <vt:lpstr>VI. Ermessensschrumpfung „auf Null“ / Rechtsanspruch auf Einweisung</vt:lpstr>
      <vt:lpstr>VI. Ermessensschrumpfung „auf Null“ / Rechtsanspruch auf Einweisung</vt:lpstr>
      <vt:lpstr>VI. Ermessensschrumpfung „auf Null“ / Rechtsanspruch auf Einweisung</vt:lpstr>
      <vt:lpstr>VI. Ermessensschrumpfung „auf Null“ / Rechtsanspruch auf Einweisung</vt:lpstr>
      <vt:lpstr>K.H.Ruder: Rechtsfragen zur ordnungsrechtlichen Unterbringungspflicht der Kommunen</vt:lpstr>
      <vt:lpstr>VI. Ermessensschrumpfung „auf Null“ / Rechtsanspruch auf Einweisung</vt:lpstr>
      <vt:lpstr>VI. Ermessensschrumpfung „auf Null“ / Rechtsanspruch auf Einweisung</vt:lpstr>
      <vt:lpstr>VI. Ermessensschrumpfung „auf Null“ / Rechtsanspruch auf Einweisung</vt:lpstr>
      <vt:lpstr>VII. Vorrang der Selbsthilfe / Grundsatz der Erforderlichkeit</vt:lpstr>
      <vt:lpstr>VII. Vorrang der Selbsthilfe / Grundsatz der Erforderlichkeit</vt:lpstr>
      <vt:lpstr>VII. Vorrang der Selbsthilfe / Grundsatz der Erforderlichkeit</vt:lpstr>
      <vt:lpstr>VII. Vorrang der Selbsthilfe / Grundsatz der Erforderlichkeit</vt:lpstr>
      <vt:lpstr>VII. Vorrang der Selbsthilfe / Grundsatz der Erforderlichkeit</vt:lpstr>
      <vt:lpstr>VII. Vorrang der Selbsthilfe / Grundsatz der Erforderlichkeit</vt:lpstr>
      <vt:lpstr>VII. Vorrang der Selbsthilfe / Grundsatz der Erforderlichkeit</vt:lpstr>
      <vt:lpstr>VII. Vorrang der Selbsthilfe / Grundsatz der Erforderlichkeit</vt:lpstr>
      <vt:lpstr>VII. Vorrang der Selbsthilfe / Grundsatz der Erforderlichkeit - Rückreiseoption</vt:lpstr>
      <vt:lpstr>VII. Vorrang der Selbsthilfe / Grundsatz der Erforderlichkeit</vt:lpstr>
      <vt:lpstr>VII. Vorrang der Selbsthilfe / Grundsatz der Erforderlichkeit</vt:lpstr>
      <vt:lpstr>VII. Vorrang der Selbsthilfe / Grundsatz der Erforderlichkeit</vt:lpstr>
      <vt:lpstr>VII. Vorrang der Selbsthilfe / Grundsatz der Erforderlichkeit</vt:lpstr>
      <vt:lpstr>VII. Vorrang der Selbsthilfe / Grundsatz der Erforderlichkeit</vt:lpstr>
      <vt:lpstr>VII. Vorrang der Selbsthilfe / Grundsatz der Erforderlichkeit</vt:lpstr>
      <vt:lpstr>VII. Vorrang der Selbsthilfe / Grundsatz der Erforderlichkeit</vt:lpstr>
      <vt:lpstr>VIII. Der Adressat der polizeilichen Maßnahmen</vt:lpstr>
      <vt:lpstr>VIII. Der Adressat der polizeilichen Maßnahmen</vt:lpstr>
      <vt:lpstr>VIII. Der Adressat der polizeilichen Maßnahmen</vt:lpstr>
      <vt:lpstr>VIII. Der Adressat der polizeilichen Maßnahmen</vt:lpstr>
      <vt:lpstr>IX. Die Entscheidung über den Unterbringungsantrag</vt:lpstr>
      <vt:lpstr>IX. Die Entscheidung über den Unterbringungsantrag</vt:lpstr>
      <vt:lpstr>IX. Die Entscheidung über den Unterbringungsantrag</vt:lpstr>
      <vt:lpstr>IX. Die Entscheidung über den Unterbringungsantrag</vt:lpstr>
      <vt:lpstr>IX. Die Entscheidung über den Unterbringungsantrag</vt:lpstr>
      <vt:lpstr>IX. Die Entscheidung über den Unterbringungsantrag</vt:lpstr>
      <vt:lpstr>IX. Die Entscheidung über den Unterbringungsantrag</vt:lpstr>
      <vt:lpstr>IX. Die Entscheidung über den Unterbringungsantrag</vt:lpstr>
      <vt:lpstr>IX. Die Entscheidung über den Unterbringungsantrag</vt:lpstr>
      <vt:lpstr>X. Das öffentlich-rechtliche Benutzungsverhältnis - Benutzungssatzung</vt:lpstr>
      <vt:lpstr>X. Das öffentlich-rechtliche Benutzungsverhältnis - Benutzungssatzung</vt:lpstr>
      <vt:lpstr>X. Das öffentlich-rechtliche Benutzungsverhältnis -  Einweisungsverfügung</vt:lpstr>
      <vt:lpstr>X. Die Einweisungsverfügung</vt:lpstr>
      <vt:lpstr>X. Die Einweisungsverfügung / Dauer</vt:lpstr>
      <vt:lpstr>X. Das öffentlich-rechtliche Benutzungsverhältnis </vt:lpstr>
      <vt:lpstr>X. Das öffentlich-rechtliche Benutzungsverhältnis </vt:lpstr>
      <vt:lpstr>X. Das öffentlich-rechtliche Benutzuungsverhältnis</vt:lpstr>
      <vt:lpstr>X. Zweck der Einrichtung</vt:lpstr>
      <vt:lpstr>X. Zweck der Einrichtung</vt:lpstr>
      <vt:lpstr>X. Zweck der Einrichtung - Betretungsrecht</vt:lpstr>
      <vt:lpstr>X. Zweck der Einrichtung –  Betretungsrecht</vt:lpstr>
      <vt:lpstr>X. Zweck der Einrichtung –  Betretungsrecht</vt:lpstr>
      <vt:lpstr>PowerPoint-Präsentation</vt:lpstr>
      <vt:lpstr>X. Benutzungsverhältnis – Auseinandersetzungen unter Mitbewohnern</vt:lpstr>
      <vt:lpstr>X. Benutzungsverhältnis - Umzugsgut</vt:lpstr>
      <vt:lpstr>X. Sanktionsmöglichkeiten</vt:lpstr>
      <vt:lpstr>X. Sanktionsmöglichkeiten</vt:lpstr>
      <vt:lpstr>X. Sanktionsmöglichkeiten</vt:lpstr>
      <vt:lpstr>X. Hausverbot</vt:lpstr>
      <vt:lpstr>X. Öffentlich-rechtliches Hausverbot - Tenor</vt:lpstr>
      <vt:lpstr>X. Hausverbot</vt:lpstr>
      <vt:lpstr>X. Hausverbot</vt:lpstr>
      <vt:lpstr>XI. Die Räumungsverfügung</vt:lpstr>
      <vt:lpstr>XI. Die Räumungsverfügung</vt:lpstr>
      <vt:lpstr>XI. Die Räumungsverfügung</vt:lpstr>
      <vt:lpstr>XI. Räumungsverfügung - Anordnung der sofortigen Vollziehung / Vollstreckung</vt:lpstr>
      <vt:lpstr>XI. Räumungsverfügung - Anordnung der sofortigen Vollziehung / Vollstreckung</vt:lpstr>
      <vt:lpstr>XI. Begründung der sofortigen Vollziehung</vt:lpstr>
      <vt:lpstr>XI. Besonderes Vollzugsinteresse muss überwiegen</vt:lpstr>
      <vt:lpstr>XI. Räumungsverfügung - Rechtswidrigkeit einer sofortigen Vollziehung</vt:lpstr>
      <vt:lpstr>XI. Räumungsverfügung – Antrag auf Anordnung der aufschiebenden Wirkung</vt:lpstr>
      <vt:lpstr>XI. Räumungsverfügung – Notwendigkeit des Erlasses einer erneuten Einweisungsverfügung?</vt:lpstr>
      <vt:lpstr>XI. Räumungsverfügung - Vollstreckung</vt:lpstr>
      <vt:lpstr>XII. Die Umsetzungsverfügung</vt:lpstr>
      <vt:lpstr>XII. Die Umsetzungsverfügung</vt:lpstr>
      <vt:lpstr>XII. Die Umsetzungsverfügung</vt:lpstr>
      <vt:lpstr>XII. Die Umsetzungsverfügung</vt:lpstr>
      <vt:lpstr>XII. Die Umsetzungsverfügung</vt:lpstr>
      <vt:lpstr>XII. Die Umsetzungsverfügung</vt:lpstr>
      <vt:lpstr>XII. Die Umsetzungsverfügung</vt:lpstr>
      <vt:lpstr>XIII. Die Mindestanforderungen an eine menschenwürdige Unterbringung</vt:lpstr>
      <vt:lpstr>XIII. Die Mindestanforderungen an eine menschenwürdige Unterbringung</vt:lpstr>
      <vt:lpstr>XIII. Die Mindestanforderungen an eine menschenwürdige Unterbringung</vt:lpstr>
      <vt:lpstr>XIII. Kein Anspruch auf Zuweisung einer bestimmten Unterkunft</vt:lpstr>
      <vt:lpstr>XIII. Anspruch auf Unterbringung –  kein Auswahlrecht</vt:lpstr>
      <vt:lpstr>XIII. Die Mindestanforderungen an die Unterbringung</vt:lpstr>
      <vt:lpstr>XIII. Die Mindestanforderungen an eine menschenwürdige Unterbringung</vt:lpstr>
      <vt:lpstr>XIII. Die Mindestanforderungen an eine menschenwürdige Unterbringung</vt:lpstr>
      <vt:lpstr>XIII. Die Mindestanforderungen an eine menschenwürdige Unterbringung</vt:lpstr>
      <vt:lpstr>XIII. Die Mindestanforderungen an eine menschenwürdige Unterbringung</vt:lpstr>
      <vt:lpstr>XIII. Die Mindestanforderungen an eine menschenwürdige Unterbringung</vt:lpstr>
      <vt:lpstr>XIII. Die Mindestanforderungen an eine menschenwürdige Unterbringung</vt:lpstr>
      <vt:lpstr>XIII. Mindestanforderungen an die Unterbringung</vt:lpstr>
      <vt:lpstr>XIII. Die Mindestanforderungen an eine menschenwürdige Unterbringung</vt:lpstr>
      <vt:lpstr>XIII. Die Mindestanforderungen an die Unterbringung</vt:lpstr>
      <vt:lpstr>XIII. Die Mindestanforderungen an eine menschenwürdige Unterbringung</vt:lpstr>
      <vt:lpstr>XIII. Die Mindestanforderungen an eine menschenwürdige Unterbringung</vt:lpstr>
      <vt:lpstr>XIII. Die Mindestanforderungen an eine menschenwürdige Unterbringung</vt:lpstr>
      <vt:lpstr>XIII. Die Mindestanforderungen an die Unterbringung</vt:lpstr>
      <vt:lpstr>XIII. Die Mindestanforderungen an die Unterbringung</vt:lpstr>
      <vt:lpstr>XIII. Die Mindestanforderungen an die Unterbringung</vt:lpstr>
      <vt:lpstr>XIII. Die Mindestanforderungen an die Unterbringung</vt:lpstr>
      <vt:lpstr>XIII. Die Mindestanforderungen an die Unterbringung</vt:lpstr>
      <vt:lpstr>XIII. Die Mindestanforderungen an die Unterbringung</vt:lpstr>
      <vt:lpstr>Grundsätze des Obdachlosenrechts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Herzlich willkommen zum Fachtag  „Unterbringung von Obdachlosen“ in Hannover am 27.12.2019</dc:title>
  <dc:creator>Karl-Heinz Ruder</dc:creator>
  <cp:lastModifiedBy>dronge</cp:lastModifiedBy>
  <cp:revision>95</cp:revision>
  <dcterms:created xsi:type="dcterms:W3CDTF">2019-11-06T08:38:31Z</dcterms:created>
  <dcterms:modified xsi:type="dcterms:W3CDTF">2019-11-25T14:26:53Z</dcterms:modified>
</cp:coreProperties>
</file>